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60" r:id="rId3"/>
    <p:sldId id="264" r:id="rId4"/>
    <p:sldId id="257" r:id="rId5"/>
    <p:sldId id="265" r:id="rId6"/>
    <p:sldId id="266" r:id="rId7"/>
    <p:sldId id="267" r:id="rId8"/>
    <p:sldId id="301" r:id="rId9"/>
    <p:sldId id="268" r:id="rId10"/>
    <p:sldId id="269" r:id="rId11"/>
    <p:sldId id="302" r:id="rId12"/>
    <p:sldId id="270" r:id="rId13"/>
    <p:sldId id="303" r:id="rId14"/>
    <p:sldId id="271" r:id="rId15"/>
    <p:sldId id="273" r:id="rId16"/>
    <p:sldId id="272" r:id="rId17"/>
    <p:sldId id="274" r:id="rId18"/>
    <p:sldId id="275" r:id="rId19"/>
    <p:sldId id="304" r:id="rId20"/>
    <p:sldId id="276" r:id="rId21"/>
    <p:sldId id="305" r:id="rId22"/>
    <p:sldId id="281" r:id="rId23"/>
    <p:sldId id="282" r:id="rId24"/>
    <p:sldId id="306" r:id="rId25"/>
    <p:sldId id="307" r:id="rId26"/>
    <p:sldId id="283" r:id="rId27"/>
    <p:sldId id="308" r:id="rId28"/>
    <p:sldId id="284" r:id="rId29"/>
    <p:sldId id="285" r:id="rId30"/>
    <p:sldId id="286" r:id="rId31"/>
    <p:sldId id="287" r:id="rId32"/>
    <p:sldId id="309" r:id="rId33"/>
    <p:sldId id="310" r:id="rId34"/>
    <p:sldId id="289" r:id="rId35"/>
    <p:sldId id="290" r:id="rId36"/>
    <p:sldId id="291" r:id="rId37"/>
    <p:sldId id="311" r:id="rId38"/>
    <p:sldId id="292" r:id="rId39"/>
    <p:sldId id="312" r:id="rId40"/>
    <p:sldId id="293" r:id="rId41"/>
    <p:sldId id="294" r:id="rId42"/>
    <p:sldId id="313" r:id="rId43"/>
    <p:sldId id="314" r:id="rId44"/>
    <p:sldId id="315" r:id="rId45"/>
    <p:sldId id="317" r:id="rId46"/>
    <p:sldId id="322" r:id="rId47"/>
    <p:sldId id="323" r:id="rId48"/>
    <p:sldId id="324" r:id="rId49"/>
    <p:sldId id="326" r:id="rId50"/>
    <p:sldId id="327" r:id="rId51"/>
    <p:sldId id="325" r:id="rId52"/>
    <p:sldId id="328" r:id="rId53"/>
    <p:sldId id="318" r:id="rId54"/>
    <p:sldId id="329" r:id="rId55"/>
    <p:sldId id="330" r:id="rId56"/>
    <p:sldId id="319" r:id="rId57"/>
    <p:sldId id="320" r:id="rId58"/>
    <p:sldId id="331" r:id="rId59"/>
    <p:sldId id="333" r:id="rId60"/>
    <p:sldId id="334" r:id="rId61"/>
    <p:sldId id="335" r:id="rId62"/>
    <p:sldId id="336" r:id="rId63"/>
    <p:sldId id="321" r:id="rId64"/>
    <p:sldId id="337" r:id="rId65"/>
    <p:sldId id="338" r:id="rId66"/>
    <p:sldId id="339" r:id="rId67"/>
    <p:sldId id="340" r:id="rId68"/>
    <p:sldId id="332" r:id="rId69"/>
    <p:sldId id="342" r:id="rId70"/>
    <p:sldId id="343" r:id="rId71"/>
    <p:sldId id="344" r:id="rId72"/>
    <p:sldId id="341" r:id="rId73"/>
    <p:sldId id="346" r:id="rId74"/>
    <p:sldId id="347" r:id="rId75"/>
    <p:sldId id="348" r:id="rId76"/>
    <p:sldId id="349" r:id="rId77"/>
    <p:sldId id="350" r:id="rId78"/>
    <p:sldId id="345" r:id="rId79"/>
    <p:sldId id="351" r:id="rId80"/>
    <p:sldId id="354" r:id="rId81"/>
    <p:sldId id="355" r:id="rId82"/>
    <p:sldId id="356" r:id="rId83"/>
    <p:sldId id="357" r:id="rId84"/>
    <p:sldId id="358" r:id="rId85"/>
    <p:sldId id="352" r:id="rId86"/>
    <p:sldId id="353" r:id="rId87"/>
    <p:sldId id="359" r:id="rId88"/>
    <p:sldId id="360" r:id="rId89"/>
    <p:sldId id="361" r:id="rId90"/>
    <p:sldId id="296" r:id="rId91"/>
    <p:sldId id="297" r:id="rId92"/>
    <p:sldId id="298" r:id="rId93"/>
    <p:sldId id="299" r:id="rId94"/>
    <p:sldId id="300" r:id="rId95"/>
    <p:sldId id="295" r:id="rId96"/>
    <p:sldId id="259" r:id="rId97"/>
    <p:sldId id="261" r:id="rId98"/>
    <p:sldId id="258" r:id="rId99"/>
    <p:sldId id="263"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8" userDrawn="1">
          <p15:clr>
            <a:srgbClr val="A4A3A4"/>
          </p15:clr>
        </p15:guide>
        <p15:guide id="2" orient="horz" pos="4272" userDrawn="1">
          <p15:clr>
            <a:srgbClr val="A4A3A4"/>
          </p15:clr>
        </p15:guide>
        <p15:guide id="3" orient="horz" pos="240" userDrawn="1">
          <p15:clr>
            <a:srgbClr val="A4A3A4"/>
          </p15:clr>
        </p15:guide>
        <p15:guide id="4" orient="horz" pos="3888" userDrawn="1">
          <p15:clr>
            <a:srgbClr val="A4A3A4"/>
          </p15:clr>
        </p15:guide>
        <p15:guide id="5" orient="horz" pos="864" userDrawn="1">
          <p15:clr>
            <a:srgbClr val="A4A3A4"/>
          </p15:clr>
        </p15:guide>
        <p15:guide id="6" orient="horz" pos="3984" userDrawn="1">
          <p15:clr>
            <a:srgbClr val="A4A3A4"/>
          </p15:clr>
        </p15:guide>
        <p15:guide id="7" orient="horz" pos="96" userDrawn="1">
          <p15:clr>
            <a:srgbClr val="A4A3A4"/>
          </p15:clr>
        </p15:guide>
        <p15:guide id="8" pos="6720" userDrawn="1">
          <p15:clr>
            <a:srgbClr val="A4A3A4"/>
          </p15:clr>
        </p15:guide>
        <p15:guide id="9" pos="64" userDrawn="1">
          <p15:clr>
            <a:srgbClr val="A4A3A4"/>
          </p15:clr>
        </p15:guide>
        <p15:guide id="10" pos="7616" userDrawn="1">
          <p15:clr>
            <a:srgbClr val="A4A3A4"/>
          </p15:clr>
        </p15:guide>
        <p15:guide id="11" pos="128" userDrawn="1">
          <p15:clr>
            <a:srgbClr val="A4A3A4"/>
          </p15:clr>
        </p15:guide>
        <p15:guide id="12" pos="74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3" d="100"/>
          <a:sy n="83" d="100"/>
        </p:scale>
        <p:origin x="629" y="53"/>
      </p:cViewPr>
      <p:guideLst>
        <p:guide orient="horz" pos="768"/>
        <p:guide orient="horz" pos="4272"/>
        <p:guide orient="horz" pos="240"/>
        <p:guide orient="horz" pos="3888"/>
        <p:guide orient="horz" pos="864"/>
        <p:guide orient="horz" pos="3984"/>
        <p:guide orient="horz" pos="96"/>
        <p:guide pos="6720"/>
        <p:guide pos="64"/>
        <p:guide pos="7616"/>
        <p:guide pos="128"/>
        <p:guide pos="74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3B8F35-73A6-41C9-86E9-11CE927B6B58}" type="datetimeFigureOut">
              <a:rPr lang="en-US" smtClean="0"/>
              <a:t>9/15/2025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92A158-4768-412B-B84E-36AAF74B40B9}" type="slidenum">
              <a:rPr lang="en-US" smtClean="0"/>
              <a:t>‹#›</a:t>
            </a:fld>
            <a:endParaRPr lang="en-US"/>
          </a:p>
        </p:txBody>
      </p:sp>
    </p:spTree>
    <p:extLst>
      <p:ext uri="{BB962C8B-B14F-4D97-AF65-F5344CB8AC3E}">
        <p14:creationId xmlns:p14="http://schemas.microsoft.com/office/powerpoint/2010/main" val="127658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04CA91-3CD2-43DC-9594-2A703B8CA092}" type="datetime4">
              <a:rPr lang="en-US" smtClean="0"/>
              <a:t>September 15, 2025</a:t>
            </a:fld>
            <a:endParaRPr lang="en-US"/>
          </a:p>
        </p:txBody>
      </p:sp>
      <p:sp>
        <p:nvSpPr>
          <p:cNvPr id="5" name="Footer Placeholder 4"/>
          <p:cNvSpPr>
            <a:spLocks noGrp="1"/>
          </p:cNvSpPr>
          <p:nvPr>
            <p:ph type="ftr" sz="quarter" idx="11"/>
          </p:nvPr>
        </p:nvSpPr>
        <p:spPr>
          <a:xfrm>
            <a:off x="2235200" y="6351495"/>
            <a:ext cx="6705600" cy="365125"/>
          </a:xfrm>
        </p:spPr>
        <p:txBody>
          <a:bodyPr/>
          <a:lstStyle/>
          <a:p>
            <a:r>
              <a:rPr lang="en-US"/>
              <a:t>Department of Computer Science &amp; Engineering, VNRVJIET, Hyderabad</a:t>
            </a:r>
          </a:p>
        </p:txBody>
      </p:sp>
      <p:sp>
        <p:nvSpPr>
          <p:cNvPr id="6" name="Slide Number Placeholder 5"/>
          <p:cNvSpPr>
            <a:spLocks noGrp="1"/>
          </p:cNvSpPr>
          <p:nvPr>
            <p:ph type="sldNum" sz="quarter" idx="4"/>
          </p:nvPr>
        </p:nvSpPr>
        <p:spPr>
          <a:xfrm>
            <a:off x="10668000" y="6340476"/>
            <a:ext cx="1016000" cy="365125"/>
          </a:xfrm>
          <a:prstGeom prst="rect">
            <a:avLst/>
          </a:prstGeom>
        </p:spPr>
        <p:txBody>
          <a:bodyPr vert="horz" lIns="0" tIns="45720" rIns="91440" bIns="45720" rtlCol="0" anchor="ctr"/>
          <a:lstStyle>
            <a:lvl1pPr algn="r">
              <a:defRPr sz="1100">
                <a:solidFill>
                  <a:schemeClr val="bg1"/>
                </a:solidFill>
              </a:defRPr>
            </a:lvl1pPr>
          </a:lstStyle>
          <a:p>
            <a:fld id="{C4FA3F07-B4E9-4FEB-BC07-B9713C186F28}" type="slidenum">
              <a:rPr lang="en-US" smtClean="0"/>
              <a:pPr/>
              <a:t>‹#›</a:t>
            </a:fld>
            <a:endParaRPr lang="en-US" dirty="0"/>
          </a:p>
        </p:txBody>
      </p:sp>
    </p:spTree>
    <p:extLst>
      <p:ext uri="{BB962C8B-B14F-4D97-AF65-F5344CB8AC3E}">
        <p14:creationId xmlns:p14="http://schemas.microsoft.com/office/powerpoint/2010/main" val="383404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737600" y="6340476"/>
            <a:ext cx="1828800" cy="365125"/>
          </a:xfrm>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a:t>
            </a:fld>
            <a:endParaRPr lang="en-US" dirty="0"/>
          </a:p>
        </p:txBody>
      </p:sp>
      <p:cxnSp>
        <p:nvCxnSpPr>
          <p:cNvPr id="8" name="Straight Connector 7"/>
          <p:cNvCxnSpPr/>
          <p:nvPr userDrawn="1"/>
        </p:nvCxnSpPr>
        <p:spPr>
          <a:xfrm>
            <a:off x="0" y="1219200"/>
            <a:ext cx="12192000" cy="0"/>
          </a:xfrm>
          <a:prstGeom prst="line">
            <a:avLst/>
          </a:prstGeom>
          <a:ln w="508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32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05BE5B-515E-412D-86C2-B1F3269CA20F}"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4052295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A6B425-E75E-409A-BFE4-FB635A7355EA}" type="datetime4">
              <a:rPr lang="en-US" smtClean="0"/>
              <a:t>September 15,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67975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1D5381-EE49-4A38-9972-518E5CC5FFAB}" type="datetime4">
              <a:rPr lang="en-US" smtClean="0"/>
              <a:t>September 15, 2025</a:t>
            </a:fld>
            <a:endParaRPr lang="en-US"/>
          </a:p>
        </p:txBody>
      </p:sp>
      <p:sp>
        <p:nvSpPr>
          <p:cNvPr id="8" name="Footer Placeholder 7"/>
          <p:cNvSpPr>
            <a:spLocks noGrp="1"/>
          </p:cNvSpPr>
          <p:nvPr>
            <p:ph type="ftr" sz="quarter" idx="11"/>
          </p:nvPr>
        </p:nvSpPr>
        <p:spPr/>
        <p:txBody>
          <a:bodyPr/>
          <a:lstStyle/>
          <a:p>
            <a:r>
              <a:rPr lang="en-US"/>
              <a:t>Department of Computer Science &amp; Engineering, VNRVJIET, Hyderabad</a:t>
            </a:r>
          </a:p>
        </p:txBody>
      </p:sp>
      <p:sp>
        <p:nvSpPr>
          <p:cNvPr id="9" name="Slide Number Placeholder 8"/>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364120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9C1254-C0BA-4195-834D-EBBB9ACEF963}" type="datetime4">
              <a:rPr lang="en-US" smtClean="0"/>
              <a:t>September 15, 2025</a:t>
            </a:fld>
            <a:endParaRPr lang="en-US"/>
          </a:p>
        </p:txBody>
      </p:sp>
      <p:sp>
        <p:nvSpPr>
          <p:cNvPr id="4" name="Footer Placeholder 3"/>
          <p:cNvSpPr>
            <a:spLocks noGrp="1"/>
          </p:cNvSpPr>
          <p:nvPr>
            <p:ph type="ftr" sz="quarter" idx="11"/>
          </p:nvPr>
        </p:nvSpPr>
        <p:spPr/>
        <p:txBody>
          <a:bodyPr/>
          <a:lstStyle/>
          <a:p>
            <a:r>
              <a:rPr lang="en-US"/>
              <a:t>Department of Computer Science &amp; Engineering, VNRVJIET, Hyderabad</a:t>
            </a:r>
          </a:p>
        </p:txBody>
      </p:sp>
      <p:sp>
        <p:nvSpPr>
          <p:cNvPr id="5" name="Slide Number Placeholder 4"/>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41700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E43DD-DC4C-4B08-A97C-A1AF54666E5E}" type="datetime4">
              <a:rPr lang="en-US" smtClean="0"/>
              <a:t>September 15, 2025</a:t>
            </a:fld>
            <a:endParaRPr lang="en-US"/>
          </a:p>
        </p:txBody>
      </p:sp>
      <p:sp>
        <p:nvSpPr>
          <p:cNvPr id="3" name="Footer Placeholder 2"/>
          <p:cNvSpPr>
            <a:spLocks noGrp="1"/>
          </p:cNvSpPr>
          <p:nvPr>
            <p:ph type="ftr" sz="quarter" idx="11"/>
          </p:nvPr>
        </p:nvSpPr>
        <p:spPr/>
        <p:txBody>
          <a:bodyPr/>
          <a:lstStyle/>
          <a:p>
            <a:r>
              <a:rPr lang="en-US"/>
              <a:t>Department of Computer Science &amp; Engineering, VNRVJIET, Hyderabad</a:t>
            </a:r>
          </a:p>
        </p:txBody>
      </p:sp>
      <p:sp>
        <p:nvSpPr>
          <p:cNvPr id="4" name="Slide Number Placeholder 3"/>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80524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0CE188-F664-4B0D-8AC6-20A184CAFF41}" type="datetime4">
              <a:rPr lang="en-US" smtClean="0"/>
              <a:t>September 15,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301106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B2588-DF27-44BC-A482-328866C3420F}" type="datetime4">
              <a:rPr lang="en-US" smtClean="0"/>
              <a:t>September 15,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8389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5976" y="6324600"/>
            <a:ext cx="121920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203200" y="350838"/>
            <a:ext cx="10464800" cy="8683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06400" y="1371600"/>
            <a:ext cx="11277600" cy="4800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839200" y="6340476"/>
            <a:ext cx="1727200" cy="365125"/>
          </a:xfrm>
          <a:prstGeom prst="rect">
            <a:avLst/>
          </a:prstGeom>
        </p:spPr>
        <p:txBody>
          <a:bodyPr vert="horz" lIns="91440" tIns="45720" rIns="91440" bIns="45720" rtlCol="0" anchor="ctr"/>
          <a:lstStyle>
            <a:lvl1pPr algn="l">
              <a:defRPr sz="1100">
                <a:solidFill>
                  <a:schemeClr val="bg1"/>
                </a:solidFill>
              </a:defRPr>
            </a:lvl1pPr>
          </a:lstStyle>
          <a:p>
            <a:fld id="{D7464B53-3DD9-4B20-8321-AE9834B07E10}" type="datetime4">
              <a:rPr lang="en-US" smtClean="0"/>
              <a:t>September 15, 2025</a:t>
            </a:fld>
            <a:endParaRPr lang="en-US" dirty="0"/>
          </a:p>
        </p:txBody>
      </p:sp>
      <p:sp>
        <p:nvSpPr>
          <p:cNvPr id="5" name="Footer Placeholder 4"/>
          <p:cNvSpPr>
            <a:spLocks noGrp="1"/>
          </p:cNvSpPr>
          <p:nvPr>
            <p:ph type="ftr" sz="quarter" idx="3"/>
          </p:nvPr>
        </p:nvSpPr>
        <p:spPr>
          <a:xfrm>
            <a:off x="2032000" y="6351495"/>
            <a:ext cx="6705600" cy="365125"/>
          </a:xfrm>
          <a:prstGeom prst="rect">
            <a:avLst/>
          </a:prstGeom>
        </p:spPr>
        <p:txBody>
          <a:bodyPr vert="horz" lIns="91440" tIns="45720" rIns="91440" bIns="45720" rtlCol="0" anchor="ctr"/>
          <a:lstStyle>
            <a:lvl1pPr algn="ctr">
              <a:defRPr sz="1100">
                <a:solidFill>
                  <a:schemeClr val="bg1"/>
                </a:solidFill>
              </a:defRPr>
            </a:lvl1pPr>
          </a:lstStyle>
          <a:p>
            <a:r>
              <a:rPr lang="en-US"/>
              <a:t>Department of Computer Science &amp; Engineering, VNRVJIET, Hyderabad</a:t>
            </a:r>
            <a:endParaRPr lang="en-US" dirty="0"/>
          </a:p>
        </p:txBody>
      </p:sp>
      <p:sp>
        <p:nvSpPr>
          <p:cNvPr id="6" name="Slide Number Placeholder 5"/>
          <p:cNvSpPr>
            <a:spLocks noGrp="1"/>
          </p:cNvSpPr>
          <p:nvPr>
            <p:ph type="sldNum" sz="quarter" idx="4"/>
          </p:nvPr>
        </p:nvSpPr>
        <p:spPr>
          <a:xfrm>
            <a:off x="10668000" y="6340476"/>
            <a:ext cx="1016000" cy="365125"/>
          </a:xfrm>
          <a:prstGeom prst="rect">
            <a:avLst/>
          </a:prstGeom>
        </p:spPr>
        <p:txBody>
          <a:bodyPr vert="horz" lIns="0" tIns="45720" rIns="91440" bIns="45720" rtlCol="0" anchor="ctr"/>
          <a:lstStyle>
            <a:lvl1pPr algn="r">
              <a:defRPr sz="1100">
                <a:solidFill>
                  <a:schemeClr val="bg1"/>
                </a:solidFill>
              </a:defRPr>
            </a:lvl1pPr>
          </a:lstStyle>
          <a:p>
            <a:fld id="{C4FA3F07-B4E9-4FEB-BC07-B9713C186F28}" type="slidenum">
              <a:rPr lang="en-US" smtClean="0"/>
              <a:pPr/>
              <a:t>‹#›</a:t>
            </a:fld>
            <a:endParaRPr lang="en-US" dirty="0"/>
          </a:p>
        </p:txBody>
      </p:sp>
      <p:sp>
        <p:nvSpPr>
          <p:cNvPr id="7" name="Rectangle 6"/>
          <p:cNvSpPr/>
          <p:nvPr userDrawn="1"/>
        </p:nvSpPr>
        <p:spPr>
          <a:xfrm>
            <a:off x="0" y="0"/>
            <a:ext cx="121920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7"/>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668000" y="428673"/>
            <a:ext cx="1117600" cy="754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45035" y="6351495"/>
            <a:ext cx="164253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userDrawn="1"/>
        </p:nvCxnSpPr>
        <p:spPr>
          <a:xfrm>
            <a:off x="5976" y="1219200"/>
            <a:ext cx="12192000" cy="0"/>
          </a:xfrm>
          <a:prstGeom prst="line">
            <a:avLst/>
          </a:prstGeom>
          <a:ln w="508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057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282575" indent="-282575"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mn-cs"/>
        </a:defRPr>
      </a:lvl2pPr>
      <a:lvl3pPr marL="1089025" indent="-174625"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3pPr>
      <a:lvl4pPr marL="1546225"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4pPr>
      <a:lvl5pPr marL="2003425"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jpg"/></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3200400" y="2667001"/>
            <a:ext cx="5715000" cy="2000251"/>
          </a:xfrm>
          <a:effectLst/>
        </p:spPr>
        <p:txBody>
          <a:bodyPr anchor="b">
            <a:normAutofit fontScale="90000"/>
          </a:bodyPr>
          <a:lstStyle/>
          <a:p>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800" b="1" dirty="0">
                <a:solidFill>
                  <a:srgbClr val="002060"/>
                </a:solidFill>
              </a:rPr>
              <a:t/>
            </a:r>
            <a:br>
              <a:rPr lang="en-US" sz="2800" b="1" dirty="0">
                <a:solidFill>
                  <a:srgbClr val="002060"/>
                </a:solidFill>
              </a:rPr>
            </a:br>
            <a:r>
              <a:rPr lang="en-US" sz="2400" b="1" i="1" dirty="0">
                <a:solidFill>
                  <a:srgbClr val="002060"/>
                </a:solidFill>
              </a:rPr>
              <a:t/>
            </a:r>
            <a:br>
              <a:rPr lang="en-US" sz="2400" b="1" i="1" dirty="0">
                <a:solidFill>
                  <a:srgbClr val="002060"/>
                </a:solidFill>
              </a:rPr>
            </a:br>
            <a:r>
              <a:rPr lang="en-US" sz="2400" b="1" i="1" dirty="0">
                <a:solidFill>
                  <a:srgbClr val="002060"/>
                </a:solidFill>
              </a:rPr>
              <a:t/>
            </a:r>
            <a:br>
              <a:rPr lang="en-US" sz="2400" b="1" i="1" dirty="0">
                <a:solidFill>
                  <a:srgbClr val="002060"/>
                </a:solidFill>
              </a:rPr>
            </a:br>
            <a:r>
              <a:rPr lang="en-US" sz="2400" b="1" i="1" dirty="0">
                <a:solidFill>
                  <a:srgbClr val="002060"/>
                </a:solidFill>
              </a:rPr>
              <a:t/>
            </a:r>
            <a:br>
              <a:rPr lang="en-US" sz="2400" b="1" i="1" dirty="0">
                <a:solidFill>
                  <a:srgbClr val="002060"/>
                </a:solidFill>
              </a:rPr>
            </a:br>
            <a:r>
              <a:rPr lang="en-US" sz="2400" b="1" i="1" dirty="0">
                <a:solidFill>
                  <a:srgbClr val="002060"/>
                </a:solidFill>
                <a:latin typeface="Adobe Arabic" pitchFamily="18" charset="-78"/>
                <a:cs typeface="Adobe Arabic" pitchFamily="18" charset="-78"/>
              </a:rPr>
              <a:t/>
            </a:r>
            <a:br>
              <a:rPr lang="en-US" sz="2400" b="1" i="1" dirty="0">
                <a:solidFill>
                  <a:srgbClr val="002060"/>
                </a:solidFill>
                <a:latin typeface="Adobe Arabic" pitchFamily="18" charset="-78"/>
                <a:cs typeface="Adobe Arabic" pitchFamily="18" charset="-78"/>
              </a:rPr>
            </a:br>
            <a:r>
              <a:rPr lang="en-US" sz="2200" b="1" i="1" dirty="0">
                <a:solidFill>
                  <a:srgbClr val="002060"/>
                </a:solidFill>
                <a:latin typeface="+mn-lt"/>
                <a:ea typeface="+mn-ea"/>
                <a:cs typeface="Adobe Arabic" pitchFamily="18" charset="-78"/>
              </a:rPr>
              <a:t>Department of </a:t>
            </a:r>
            <a:r>
              <a:rPr lang="en-IN" sz="2200" b="1" i="1" dirty="0">
                <a:solidFill>
                  <a:srgbClr val="002060"/>
                </a:solidFill>
                <a:latin typeface="+mn-lt"/>
                <a:ea typeface="+mn-ea"/>
                <a:cs typeface="Adobe Arabic" pitchFamily="18" charset="-78"/>
              </a:rPr>
              <a:t>Computer Science &amp; Business Systems</a:t>
            </a:r>
            <a:r>
              <a:rPr lang="en-US" sz="2700" b="1" i="1" dirty="0">
                <a:solidFill>
                  <a:srgbClr val="002060"/>
                </a:solidFill>
                <a:latin typeface="Adobe Arabic" pitchFamily="18" charset="-78"/>
                <a:cs typeface="Adobe Arabic" pitchFamily="18" charset="-78"/>
              </a:rPr>
              <a:t/>
            </a:r>
            <a:br>
              <a:rPr lang="en-US" sz="2700" b="1" i="1" dirty="0">
                <a:solidFill>
                  <a:srgbClr val="002060"/>
                </a:solidFill>
                <a:latin typeface="Adobe Arabic" pitchFamily="18" charset="-78"/>
                <a:cs typeface="Adobe Arabic" pitchFamily="18" charset="-78"/>
              </a:rPr>
            </a:br>
            <a:r>
              <a:rPr lang="en-US" sz="2700" b="1" dirty="0">
                <a:solidFill>
                  <a:srgbClr val="002060"/>
                </a:solidFill>
                <a:latin typeface="Adobe Arabic" pitchFamily="18" charset="-78"/>
                <a:cs typeface="Adobe Arabic" pitchFamily="18" charset="-78"/>
              </a:rPr>
              <a:t/>
            </a:r>
            <a:br>
              <a:rPr lang="en-US" sz="2700" b="1" dirty="0">
                <a:solidFill>
                  <a:srgbClr val="002060"/>
                </a:solidFill>
                <a:latin typeface="Adobe Arabic" pitchFamily="18" charset="-78"/>
                <a:cs typeface="Adobe Arabic" pitchFamily="18" charset="-78"/>
              </a:rPr>
            </a:br>
            <a:r>
              <a:rPr lang="en-US" sz="2200" b="1" dirty="0">
                <a:solidFill>
                  <a:srgbClr val="C00000"/>
                </a:solidFill>
                <a:ea typeface="+mn-ea"/>
                <a:cs typeface="Adobe Arabic" pitchFamily="18" charset="-78"/>
              </a:rPr>
              <a:t/>
            </a:r>
            <a:br>
              <a:rPr lang="en-US" sz="2200" b="1" dirty="0">
                <a:solidFill>
                  <a:srgbClr val="C00000"/>
                </a:solidFill>
                <a:ea typeface="+mn-ea"/>
                <a:cs typeface="Adobe Arabic" pitchFamily="18" charset="-78"/>
              </a:rPr>
            </a:br>
            <a:r>
              <a:rPr lang="en-US" sz="2200" b="1" dirty="0">
                <a:solidFill>
                  <a:srgbClr val="C00000"/>
                </a:solidFill>
                <a:latin typeface="+mn-lt"/>
                <a:ea typeface="+mn-ea"/>
                <a:cs typeface="+mn-cs"/>
              </a:rPr>
              <a:t>SUBJECT: Usability Design of Software Applications</a:t>
            </a:r>
            <a:br>
              <a:rPr lang="en-US" sz="2200" b="1" dirty="0">
                <a:solidFill>
                  <a:srgbClr val="C00000"/>
                </a:solidFill>
                <a:latin typeface="+mn-lt"/>
                <a:ea typeface="+mn-ea"/>
                <a:cs typeface="+mn-cs"/>
              </a:rPr>
            </a:br>
            <a:r>
              <a:rPr lang="en-US" sz="1800" b="1" dirty="0">
                <a:solidFill>
                  <a:schemeClr val="tx1">
                    <a:lumMod val="50000"/>
                    <a:lumOff val="50000"/>
                  </a:schemeClr>
                </a:solidFill>
                <a:latin typeface="+mn-lt"/>
                <a:ea typeface="+mn-ea"/>
                <a:cs typeface="+mn-cs"/>
              </a:rPr>
              <a:t>Subject Code: </a:t>
            </a:r>
            <a:r>
              <a:rPr lang="en-US" sz="1800" dirty="0">
                <a:solidFill>
                  <a:schemeClr val="accent2"/>
                </a:solidFill>
                <a:latin typeface="+mn-lt"/>
              </a:rPr>
              <a:t/>
            </a:r>
            <a:br>
              <a:rPr lang="en-US" sz="1800" dirty="0">
                <a:solidFill>
                  <a:schemeClr val="accent2"/>
                </a:solidFill>
                <a:latin typeface="+mn-lt"/>
              </a:rPr>
            </a:br>
            <a:r>
              <a:rPr lang="en-US" sz="2400" b="1" dirty="0">
                <a:solidFill>
                  <a:schemeClr val="accent2"/>
                </a:solidFill>
              </a:rPr>
              <a:t/>
            </a:r>
            <a:br>
              <a:rPr lang="en-US" sz="2400" b="1" dirty="0">
                <a:solidFill>
                  <a:schemeClr val="accent2"/>
                </a:solidFill>
              </a:rPr>
            </a:br>
            <a:r>
              <a:rPr lang="en-US" sz="2000" b="1" i="1" dirty="0">
                <a:latin typeface="+mn-lt"/>
              </a:rPr>
              <a:t>Topic Name: Usability Design of Software Applications</a:t>
            </a:r>
            <a:br>
              <a:rPr lang="en-US" sz="2000" b="1" i="1" dirty="0">
                <a:latin typeface="+mn-lt"/>
              </a:rPr>
            </a:br>
            <a:r>
              <a:rPr lang="en-US" sz="2000" b="1" i="1" dirty="0">
                <a:latin typeface="+mn-lt"/>
              </a:rPr>
              <a:t>IV year, Sec: A</a:t>
            </a:r>
            <a:r>
              <a:rPr lang="en-US" sz="2700" b="1" i="1" dirty="0"/>
              <a:t/>
            </a:r>
            <a:br>
              <a:rPr lang="en-US" sz="2700" b="1" i="1" dirty="0"/>
            </a:br>
            <a:endParaRPr lang="en-US" sz="2700" b="1" i="1" dirty="0"/>
          </a:p>
        </p:txBody>
      </p:sp>
      <p:sp>
        <p:nvSpPr>
          <p:cNvPr id="3" name="Subtitle 2"/>
          <p:cNvSpPr>
            <a:spLocks noGrp="1"/>
          </p:cNvSpPr>
          <p:nvPr>
            <p:ph type="subTitle" idx="1"/>
          </p:nvPr>
        </p:nvSpPr>
        <p:spPr>
          <a:xfrm>
            <a:off x="3848100" y="4343400"/>
            <a:ext cx="4419600" cy="1752600"/>
          </a:xfrm>
        </p:spPr>
        <p:txBody>
          <a:bodyPr anchor="b">
            <a:normAutofit/>
          </a:bodyPr>
          <a:lstStyle/>
          <a:p>
            <a:r>
              <a:rPr lang="en-US" sz="1600" b="1" dirty="0">
                <a:solidFill>
                  <a:schemeClr val="tx1">
                    <a:lumMod val="50000"/>
                    <a:lumOff val="50000"/>
                  </a:schemeClr>
                </a:solidFill>
              </a:rPr>
              <a:t>Bhagya Rekha Konkepudi</a:t>
            </a:r>
          </a:p>
          <a:p>
            <a:r>
              <a:rPr lang="en-US" sz="1600" b="1" dirty="0">
                <a:solidFill>
                  <a:schemeClr val="tx1">
                    <a:lumMod val="50000"/>
                    <a:lumOff val="50000"/>
                  </a:schemeClr>
                </a:solidFill>
              </a:rPr>
              <a:t>Assistant Professor</a:t>
            </a:r>
          </a:p>
          <a:p>
            <a:r>
              <a:rPr lang="en-US" sz="1600" b="1" i="1" dirty="0">
                <a:solidFill>
                  <a:schemeClr val="tx1">
                    <a:lumMod val="50000"/>
                    <a:lumOff val="50000"/>
                  </a:schemeClr>
                </a:solidFill>
              </a:rPr>
              <a:t>Email: bhagyarekha_k@vnrvjiet.in</a:t>
            </a:r>
          </a:p>
          <a:p>
            <a:r>
              <a:rPr lang="en-US" sz="1600" b="1" i="1" dirty="0">
                <a:solidFill>
                  <a:srgbClr val="002060"/>
                </a:solidFill>
              </a:rPr>
              <a:t>&lt;Web link of your created resource if any&gt;</a:t>
            </a:r>
          </a:p>
          <a:p>
            <a:endParaRPr lang="en-US" sz="1600" b="1" dirty="0">
              <a:solidFill>
                <a:srgbClr val="002060"/>
              </a:solidFill>
            </a:endParaRPr>
          </a:p>
        </p:txBody>
      </p:sp>
      <p:sp>
        <p:nvSpPr>
          <p:cNvPr id="4" name="Date Placeholder 3"/>
          <p:cNvSpPr>
            <a:spLocks noGrp="1"/>
          </p:cNvSpPr>
          <p:nvPr>
            <p:ph type="dt" sz="half" idx="10"/>
          </p:nvPr>
        </p:nvSpPr>
        <p:spPr/>
        <p:txBody>
          <a:bodyPr/>
          <a:lstStyle/>
          <a:p>
            <a:fld id="{61ABBBE7-7FE9-43B2-ADB9-BE203480941E}" type="datetime4">
              <a:rPr lang="en-US" smtClean="0"/>
              <a:t>September 15, 2025</a:t>
            </a:fld>
            <a:endParaRPr lang="en-US" dirty="0"/>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4"/>
          </p:nvPr>
        </p:nvSpPr>
        <p:spPr>
          <a:xfrm>
            <a:off x="9525000" y="6340476"/>
            <a:ext cx="762000" cy="365125"/>
          </a:xfrm>
        </p:spPr>
        <p:txBody>
          <a:bodyPr/>
          <a:lstStyle/>
          <a:p>
            <a:fld id="{C4FA3F07-B4E9-4FEB-BC07-B9713C186F28}" type="slidenum">
              <a:rPr lang="en-US" smtClean="0"/>
              <a:t>1</a:t>
            </a:fld>
            <a:endParaRPr lang="en-US"/>
          </a:p>
        </p:txBody>
      </p:sp>
      <p:sp>
        <p:nvSpPr>
          <p:cNvPr id="7" name="Rectangle 6"/>
          <p:cNvSpPr/>
          <p:nvPr/>
        </p:nvSpPr>
        <p:spPr>
          <a:xfrm>
            <a:off x="1752600" y="381001"/>
            <a:ext cx="7848600" cy="830997"/>
          </a:xfrm>
          <a:prstGeom prst="rect">
            <a:avLst/>
          </a:prstGeom>
        </p:spPr>
        <p:txBody>
          <a:bodyPr wrap="square">
            <a:spAutoFit/>
          </a:bodyPr>
          <a:lstStyle/>
          <a:p>
            <a:pPr algn="ctr"/>
            <a:r>
              <a:rPr lang="en-US" sz="2400" b="1" dirty="0" err="1">
                <a:solidFill>
                  <a:srgbClr val="C00000"/>
                </a:solidFill>
                <a:latin typeface="+mj-lt"/>
              </a:rPr>
              <a:t>Vallurupalli</a:t>
            </a:r>
            <a:r>
              <a:rPr lang="en-US" sz="2400" b="1" dirty="0">
                <a:solidFill>
                  <a:srgbClr val="C00000"/>
                </a:solidFill>
                <a:latin typeface="+mj-lt"/>
              </a:rPr>
              <a:t>  </a:t>
            </a:r>
            <a:r>
              <a:rPr lang="en-US" sz="2400" b="1" dirty="0" err="1">
                <a:solidFill>
                  <a:srgbClr val="C00000"/>
                </a:solidFill>
                <a:latin typeface="+mj-lt"/>
              </a:rPr>
              <a:t>Nageswara</a:t>
            </a:r>
            <a:r>
              <a:rPr lang="en-US" sz="2400" b="1" dirty="0">
                <a:solidFill>
                  <a:srgbClr val="C00000"/>
                </a:solidFill>
                <a:latin typeface="+mj-lt"/>
              </a:rPr>
              <a:t> Rao </a:t>
            </a:r>
            <a:r>
              <a:rPr lang="en-US" sz="2400" b="1" dirty="0" err="1">
                <a:solidFill>
                  <a:srgbClr val="C00000"/>
                </a:solidFill>
                <a:latin typeface="+mj-lt"/>
              </a:rPr>
              <a:t>Vignana</a:t>
            </a:r>
            <a:r>
              <a:rPr lang="en-US" sz="2400" b="1" dirty="0">
                <a:solidFill>
                  <a:srgbClr val="C00000"/>
                </a:solidFill>
                <a:latin typeface="+mj-lt"/>
              </a:rPr>
              <a:t> </a:t>
            </a:r>
            <a:r>
              <a:rPr lang="en-US" sz="2400" b="1" dirty="0" err="1">
                <a:solidFill>
                  <a:srgbClr val="C00000"/>
                </a:solidFill>
                <a:latin typeface="+mj-lt"/>
              </a:rPr>
              <a:t>Jyothi</a:t>
            </a:r>
            <a:r>
              <a:rPr lang="en-US" sz="2400" b="1" dirty="0">
                <a:solidFill>
                  <a:srgbClr val="C00000"/>
                </a:solidFill>
                <a:latin typeface="+mj-lt"/>
              </a:rPr>
              <a:t> Institute of Engineering &amp;Technology</a:t>
            </a:r>
            <a:endParaRPr lang="en-US" sz="2400" b="1" dirty="0">
              <a:latin typeface="+mj-lt"/>
            </a:endParaRPr>
          </a:p>
        </p:txBody>
      </p:sp>
      <p:cxnSp>
        <p:nvCxnSpPr>
          <p:cNvPr id="9" name="Straight Connector 8"/>
          <p:cNvCxnSpPr/>
          <p:nvPr/>
        </p:nvCxnSpPr>
        <p:spPr>
          <a:xfrm>
            <a:off x="3505200" y="3505200"/>
            <a:ext cx="5105400" cy="0"/>
          </a:xfrm>
          <a:prstGeom prst="line">
            <a:avLst/>
          </a:prstGeom>
          <a:ln w="25400">
            <a:solidFill>
              <a:schemeClr val="tx1"/>
            </a:solidFill>
          </a:ln>
          <a:effectLst>
            <a:glow rad="635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4221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D3C6DF-CA9B-02D1-F72E-00B224496ADC}"/>
              </a:ext>
            </a:extLst>
          </p:cNvPr>
          <p:cNvSpPr>
            <a:spLocks noGrp="1"/>
          </p:cNvSpPr>
          <p:nvPr>
            <p:ph type="title"/>
          </p:nvPr>
        </p:nvSpPr>
        <p:spPr/>
        <p:txBody>
          <a:bodyPr>
            <a:normAutofit/>
          </a:bodyPr>
          <a:lstStyle/>
          <a:p>
            <a:r>
              <a:rPr lang="en-US" sz="3600" b="1" i="0" u="none" strike="noStrike" baseline="0" dirty="0"/>
              <a:t>Who Is Involved in Interaction Design?</a:t>
            </a:r>
            <a:endParaRPr lang="en-IN" sz="6600" b="1" dirty="0"/>
          </a:p>
        </p:txBody>
      </p:sp>
      <p:sp>
        <p:nvSpPr>
          <p:cNvPr id="4" name="Date Placeholder 3">
            <a:extLst>
              <a:ext uri="{FF2B5EF4-FFF2-40B4-BE49-F238E27FC236}">
                <a16:creationId xmlns:a16="http://schemas.microsoft.com/office/drawing/2014/main" xmlns="" id="{3A98D909-0327-4BA6-D110-AA04EAEE93F6}"/>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CD1FD45-D682-BB2D-4A67-FD6A692A2CC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AA42FD8-BD85-5255-EE17-FAD15C9D5393}"/>
              </a:ext>
            </a:extLst>
          </p:cNvPr>
          <p:cNvSpPr>
            <a:spLocks noGrp="1"/>
          </p:cNvSpPr>
          <p:nvPr>
            <p:ph type="sldNum" sz="quarter" idx="12"/>
          </p:nvPr>
        </p:nvSpPr>
        <p:spPr/>
        <p:txBody>
          <a:bodyPr/>
          <a:lstStyle/>
          <a:p>
            <a:fld id="{C4FA3F07-B4E9-4FEB-BC07-B9713C186F28}" type="slidenum">
              <a:rPr lang="en-US" smtClean="0"/>
              <a:pPr/>
              <a:t>10</a:t>
            </a:fld>
            <a:endParaRPr lang="en-US" dirty="0"/>
          </a:p>
        </p:txBody>
      </p:sp>
      <p:sp>
        <p:nvSpPr>
          <p:cNvPr id="10" name="Rectangle 4">
            <a:extLst>
              <a:ext uri="{FF2B5EF4-FFF2-40B4-BE49-F238E27FC236}">
                <a16:creationId xmlns:a16="http://schemas.microsoft.com/office/drawing/2014/main" xmlns="" id="{959438E3-374B-EA6A-E2B0-8E1155B2E4D3}"/>
              </a:ext>
            </a:extLst>
          </p:cNvPr>
          <p:cNvSpPr>
            <a:spLocks noGrp="1" noChangeArrowheads="1"/>
          </p:cNvSpPr>
          <p:nvPr>
            <p:ph idx="1"/>
          </p:nvPr>
        </p:nvSpPr>
        <p:spPr bwMode="auto">
          <a:xfrm>
            <a:off x="317500" y="1403740"/>
            <a:ext cx="11569700"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chemeClr val="tx1"/>
                </a:solidFill>
                <a:effectLst/>
              </a:rPr>
              <a:t>Interaction design is a </a:t>
            </a:r>
            <a:r>
              <a:rPr kumimoji="0" lang="en-US" altLang="en-US" sz="2800" b="1" i="0" u="none" strike="noStrike" cap="none" normalizeH="0" baseline="0" dirty="0">
                <a:ln>
                  <a:noFill/>
                </a:ln>
                <a:solidFill>
                  <a:schemeClr val="tx1"/>
                </a:solidFill>
                <a:effectLst/>
              </a:rPr>
              <a:t>collaborative effort</a:t>
            </a:r>
            <a:r>
              <a:rPr kumimoji="0" lang="en-US" altLang="en-US" sz="2800" b="0" i="0" u="none" strike="noStrike" cap="none" normalizeH="0" baseline="0" dirty="0">
                <a:ln>
                  <a:noFill/>
                </a:ln>
                <a:solidFill>
                  <a:schemeClr val="tx1"/>
                </a:solidFill>
                <a:effectLst/>
              </a:rPr>
              <a:t> involving </a:t>
            </a:r>
            <a:r>
              <a:rPr kumimoji="0" lang="en-US" altLang="en-US" sz="2800" b="1" i="0" u="none" strike="noStrike" cap="none" normalizeH="0" baseline="0" dirty="0">
                <a:ln>
                  <a:noFill/>
                </a:ln>
                <a:solidFill>
                  <a:schemeClr val="tx1"/>
                </a:solidFill>
                <a:effectLst/>
              </a:rPr>
              <a:t>multidisciplinary teams</a:t>
            </a:r>
            <a:r>
              <a:rPr kumimoji="0" lang="en-US" altLang="en-US" sz="2800" b="0" i="0" u="none" strike="noStrike" cap="none" normalizeH="0" baseline="0" dirty="0">
                <a:ln>
                  <a:noFill/>
                </a:ln>
                <a:solidFill>
                  <a:schemeClr val="tx1"/>
                </a:solidFill>
                <a:effectLst/>
              </a:rPr>
              <a:t>.</a:t>
            </a:r>
          </a:p>
          <a:p>
            <a:pPr eaLnBrk="0" fontAlgn="base" hangingPunct="0">
              <a:spcBef>
                <a:spcPct val="0"/>
              </a:spcBef>
              <a:spcAft>
                <a:spcPct val="0"/>
              </a:spcAft>
            </a:pPr>
            <a:r>
              <a:rPr kumimoji="0" lang="en-US" altLang="en-US" sz="2800" b="1" i="0" u="none" strike="noStrike" cap="none" normalizeH="0" baseline="0" dirty="0">
                <a:ln>
                  <a:noFill/>
                </a:ln>
                <a:solidFill>
                  <a:schemeClr val="tx1"/>
                </a:solidFill>
                <a:effectLst/>
              </a:rPr>
              <a:t>Includes a mix of professionals:</a:t>
            </a:r>
            <a:endParaRPr kumimoji="0" lang="en-US" altLang="en-US" sz="2800" b="0" i="0" u="none" strike="noStrike" cap="none" normalizeH="0" baseline="0" dirty="0">
              <a:ln>
                <a:noFill/>
              </a:ln>
              <a:solidFill>
                <a:schemeClr val="tx1"/>
              </a:solidFill>
              <a:effectLst/>
            </a:endParaRPr>
          </a:p>
          <a:p>
            <a:pPr lvl="1" eaLnBrk="0" fontAlgn="base" hangingPunct="0">
              <a:spcBef>
                <a:spcPct val="0"/>
              </a:spcBef>
              <a:spcAft>
                <a:spcPct val="0"/>
              </a:spcAft>
            </a:pPr>
            <a:r>
              <a:rPr kumimoji="0" lang="en-US" altLang="en-US" sz="2600" b="0" i="0" u="none" strike="noStrike" cap="none" normalizeH="0" baseline="0" dirty="0">
                <a:ln>
                  <a:noFill/>
                </a:ln>
                <a:solidFill>
                  <a:schemeClr val="tx1"/>
                </a:solidFill>
                <a:effectLst/>
              </a:rPr>
              <a:t>Engineers, Programmers, UX/UI Designers</a:t>
            </a:r>
          </a:p>
          <a:p>
            <a:pPr lvl="1" eaLnBrk="0" fontAlgn="base" hangingPunct="0">
              <a:spcBef>
                <a:spcPct val="0"/>
              </a:spcBef>
              <a:spcAft>
                <a:spcPct val="0"/>
              </a:spcAft>
            </a:pPr>
            <a:r>
              <a:rPr kumimoji="0" lang="en-US" altLang="en-US" sz="2600" b="0" i="0" u="none" strike="noStrike" cap="none" normalizeH="0" baseline="0" dirty="0">
                <a:ln>
                  <a:noFill/>
                </a:ln>
                <a:solidFill>
                  <a:schemeClr val="tx1"/>
                </a:solidFill>
                <a:effectLst/>
              </a:rPr>
              <a:t>Psychologists, Sociologists, Anthropologists</a:t>
            </a:r>
          </a:p>
          <a:p>
            <a:pPr lvl="1" eaLnBrk="0" fontAlgn="base" hangingPunct="0">
              <a:spcBef>
                <a:spcPct val="0"/>
              </a:spcBef>
              <a:spcAft>
                <a:spcPct val="0"/>
              </a:spcAft>
            </a:pPr>
            <a:r>
              <a:rPr kumimoji="0" lang="en-US" altLang="en-US" sz="2600" b="0" i="0" u="none" strike="noStrike" cap="none" normalizeH="0" baseline="0" dirty="0">
                <a:ln>
                  <a:noFill/>
                </a:ln>
                <a:solidFill>
                  <a:schemeClr val="tx1"/>
                </a:solidFill>
                <a:effectLst/>
              </a:rPr>
              <a:t>Artists, Toy Makers, Accessibility Experts</a:t>
            </a:r>
          </a:p>
          <a:p>
            <a:pPr lvl="1" eaLnBrk="0" fontAlgn="base" hangingPunct="0">
              <a:spcBef>
                <a:spcPct val="0"/>
              </a:spcBef>
              <a:spcAft>
                <a:spcPct val="0"/>
              </a:spcAft>
            </a:pPr>
            <a:r>
              <a:rPr kumimoji="0" lang="en-US" altLang="en-US" sz="2600" b="0" i="0" u="none" strike="noStrike" cap="none" normalizeH="0" baseline="0" dirty="0">
                <a:ln>
                  <a:noFill/>
                </a:ln>
                <a:solidFill>
                  <a:schemeClr val="tx1"/>
                </a:solidFill>
                <a:effectLst/>
              </a:rPr>
              <a:t>UX Researchers – gather insights via interviews, usability tests</a:t>
            </a:r>
          </a:p>
          <a:p>
            <a:pPr lvl="1" eaLnBrk="0" fontAlgn="base" hangingPunct="0">
              <a:spcBef>
                <a:spcPct val="0"/>
              </a:spcBef>
              <a:spcAft>
                <a:spcPct val="0"/>
              </a:spcAft>
            </a:pPr>
            <a:r>
              <a:rPr kumimoji="0" lang="en-US" altLang="en-US" sz="2600" b="0" i="0" u="none" strike="noStrike" cap="none" normalizeH="0" baseline="0" dirty="0">
                <a:ln>
                  <a:noFill/>
                </a:ln>
                <a:solidFill>
                  <a:schemeClr val="tx1"/>
                </a:solidFill>
                <a:effectLst/>
              </a:rPr>
              <a:t>UI Designers – craft interfaces using tools like </a:t>
            </a:r>
            <a:r>
              <a:rPr kumimoji="0" lang="en-US" altLang="en-US" sz="2600" b="0" i="1" u="none" strike="noStrike" cap="none" normalizeH="0" baseline="0" dirty="0">
                <a:ln>
                  <a:noFill/>
                </a:ln>
                <a:solidFill>
                  <a:schemeClr val="tx1"/>
                </a:solidFill>
                <a:effectLst/>
              </a:rPr>
              <a:t>Figma</a:t>
            </a:r>
            <a:r>
              <a:rPr kumimoji="0" lang="en-US" altLang="en-US" sz="2600" b="0" i="0" u="none" strike="noStrike" cap="none" normalizeH="0" baseline="0" dirty="0">
                <a:ln>
                  <a:noFill/>
                </a:ln>
                <a:solidFill>
                  <a:schemeClr val="tx1"/>
                </a:solidFill>
                <a:effectLst/>
              </a:rPr>
              <a:t>, </a:t>
            </a:r>
            <a:r>
              <a:rPr kumimoji="0" lang="en-US" altLang="en-US" sz="2600" b="0" i="1" u="none" strike="noStrike" cap="none" normalizeH="0" baseline="0" dirty="0">
                <a:ln>
                  <a:noFill/>
                </a:ln>
                <a:solidFill>
                  <a:schemeClr val="tx1"/>
                </a:solidFill>
                <a:effectLst/>
              </a:rPr>
              <a:t>Adobe XD</a:t>
            </a:r>
            <a:endParaRPr kumimoji="0" lang="en-US" altLang="en-US" sz="2600" b="0" i="0" u="none" strike="noStrike" cap="none" normalizeH="0" baseline="0" dirty="0">
              <a:ln>
                <a:noFill/>
              </a:ln>
              <a:solidFill>
                <a:schemeClr val="tx1"/>
              </a:solidFill>
              <a:effectLst/>
            </a:endParaRPr>
          </a:p>
          <a:p>
            <a:pPr lvl="1" eaLnBrk="0" fontAlgn="base" hangingPunct="0">
              <a:spcBef>
                <a:spcPct val="0"/>
              </a:spcBef>
              <a:spcAft>
                <a:spcPct val="0"/>
              </a:spcAft>
            </a:pPr>
            <a:r>
              <a:rPr kumimoji="0" lang="en-US" altLang="en-US" sz="2600" b="0" i="0" u="none" strike="noStrike" cap="none" normalizeH="0" baseline="0" dirty="0">
                <a:ln>
                  <a:noFill/>
                </a:ln>
                <a:solidFill>
                  <a:schemeClr val="tx1"/>
                </a:solidFill>
                <a:effectLst/>
              </a:rPr>
              <a:t>Accessibility Experts – ensure inclusivity for all users</a:t>
            </a:r>
          </a:p>
          <a:p>
            <a:pPr eaLnBrk="0" fontAlgn="base" hangingPunct="0">
              <a:spcBef>
                <a:spcPct val="0"/>
              </a:spcBef>
              <a:spcAft>
                <a:spcPct val="0"/>
              </a:spcAft>
            </a:pPr>
            <a:r>
              <a:rPr kumimoji="0" lang="en-US" altLang="en-US" sz="2800" b="1" i="0" u="none" strike="noStrike" cap="none" normalizeH="0" baseline="0" dirty="0">
                <a:ln>
                  <a:noFill/>
                </a:ln>
                <a:solidFill>
                  <a:schemeClr val="tx1"/>
                </a:solidFill>
                <a:effectLst/>
              </a:rPr>
              <a:t>Team composition depends on: </a:t>
            </a:r>
            <a:r>
              <a:rPr kumimoji="0" lang="en-US" altLang="en-US" sz="2800" b="0" i="0" u="none" strike="noStrike" cap="none" normalizeH="0" baseline="0" dirty="0">
                <a:ln>
                  <a:noFill/>
                </a:ln>
                <a:solidFill>
                  <a:schemeClr val="tx1"/>
                </a:solidFill>
                <a:effectLst/>
              </a:rPr>
              <a:t>Product type, target audience, company philosophy, and scale.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63860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FEC88E7-C3E3-A54F-2B4E-54BEC63F5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7DB0565-9270-CC04-DCA2-07DC71BC5516}"/>
              </a:ext>
            </a:extLst>
          </p:cNvPr>
          <p:cNvSpPr>
            <a:spLocks noGrp="1"/>
          </p:cNvSpPr>
          <p:nvPr>
            <p:ph type="title"/>
          </p:nvPr>
        </p:nvSpPr>
        <p:spPr>
          <a:xfrm>
            <a:off x="203200" y="350838"/>
            <a:ext cx="10464800" cy="868362"/>
          </a:xfrm>
        </p:spPr>
        <p:txBody>
          <a:bodyPr anchor="ctr">
            <a:normAutofit/>
          </a:bodyPr>
          <a:lstStyle/>
          <a:p>
            <a:r>
              <a:rPr lang="en-US" b="1" i="0" u="none" strike="noStrike" baseline="0" dirty="0"/>
              <a:t>Who Is Involved in Interaction Design? (Contd..)</a:t>
            </a:r>
            <a:endParaRPr lang="en-IN" b="1" dirty="0"/>
          </a:p>
        </p:txBody>
      </p:sp>
      <p:sp>
        <p:nvSpPr>
          <p:cNvPr id="8" name="Rectangle 2">
            <a:extLst>
              <a:ext uri="{FF2B5EF4-FFF2-40B4-BE49-F238E27FC236}">
                <a16:creationId xmlns:a16="http://schemas.microsoft.com/office/drawing/2014/main" xmlns="" id="{95715548-DEF4-2B28-8945-6F251423C229}"/>
              </a:ext>
            </a:extLst>
          </p:cNvPr>
          <p:cNvSpPr>
            <a:spLocks noGrp="1" noChangeArrowheads="1"/>
          </p:cNvSpPr>
          <p:nvPr>
            <p:ph sz="half" idx="1"/>
          </p:nvPr>
        </p:nvSpPr>
        <p:spPr bwMode="auto">
          <a:xfrm>
            <a:off x="203200" y="1371601"/>
            <a:ext cx="7188200" cy="475456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lvl="0" indent="0" eaLnBrk="0" fontAlgn="base" hangingPunct="0">
              <a:lnSpc>
                <a:spcPct val="90000"/>
              </a:lnSpc>
              <a:spcBef>
                <a:spcPct val="0"/>
              </a:spcBef>
              <a:spcAft>
                <a:spcPts val="600"/>
              </a:spcAft>
              <a:buFontTx/>
              <a:buChar char="•"/>
            </a:pPr>
            <a:r>
              <a:rPr lang="en-US" altLang="en-US" sz="2200" b="1" dirty="0"/>
              <a:t>Benefits of diversity in teams:</a:t>
            </a:r>
            <a:endParaRPr lang="en-US" altLang="en-US" sz="2200" dirty="0"/>
          </a:p>
          <a:p>
            <a:pPr marL="403225" lvl="1" indent="0" eaLnBrk="0" fontAlgn="base" hangingPunct="0">
              <a:lnSpc>
                <a:spcPct val="90000"/>
              </a:lnSpc>
              <a:spcBef>
                <a:spcPct val="0"/>
              </a:spcBef>
              <a:spcAft>
                <a:spcPts val="600"/>
              </a:spcAft>
              <a:buFontTx/>
              <a:buChar char="•"/>
            </a:pPr>
            <a:r>
              <a:rPr lang="en-US" altLang="en-US" sz="2200" dirty="0"/>
              <a:t>Broader idea generation</a:t>
            </a:r>
          </a:p>
          <a:p>
            <a:pPr marL="403225" lvl="1" indent="0" eaLnBrk="0" fontAlgn="base" hangingPunct="0">
              <a:lnSpc>
                <a:spcPct val="90000"/>
              </a:lnSpc>
              <a:spcBef>
                <a:spcPct val="0"/>
              </a:spcBef>
              <a:spcAft>
                <a:spcPts val="600"/>
              </a:spcAft>
              <a:buFontTx/>
              <a:buChar char="•"/>
            </a:pPr>
            <a:r>
              <a:rPr lang="en-US" altLang="en-US" sz="2200" dirty="0"/>
              <a:t>Unique problem-solving approaches</a:t>
            </a:r>
          </a:p>
          <a:p>
            <a:pPr marL="403225" lvl="1" indent="0" eaLnBrk="0" fontAlgn="base" hangingPunct="0">
              <a:lnSpc>
                <a:spcPct val="90000"/>
              </a:lnSpc>
              <a:spcBef>
                <a:spcPct val="0"/>
              </a:spcBef>
              <a:spcAft>
                <a:spcPts val="600"/>
              </a:spcAft>
              <a:buFontTx/>
              <a:buChar char="•"/>
            </a:pPr>
            <a:r>
              <a:rPr lang="en-US" altLang="en-US" sz="2200" dirty="0"/>
              <a:t>More </a:t>
            </a:r>
            <a:r>
              <a:rPr lang="en-US" altLang="en-US" sz="2200" b="1" dirty="0"/>
              <a:t>creative and user-centered designs</a:t>
            </a:r>
          </a:p>
          <a:p>
            <a:pPr marL="403225" lvl="1" indent="0" eaLnBrk="0" fontAlgn="base" hangingPunct="0">
              <a:lnSpc>
                <a:spcPct val="90000"/>
              </a:lnSpc>
              <a:spcBef>
                <a:spcPct val="0"/>
              </a:spcBef>
              <a:spcAft>
                <a:spcPts val="600"/>
              </a:spcAft>
              <a:buFontTx/>
              <a:buChar char="•"/>
            </a:pPr>
            <a:endParaRPr lang="en-US" altLang="en-US" sz="2200" dirty="0"/>
          </a:p>
          <a:p>
            <a:pPr marL="0" lvl="0" indent="0" eaLnBrk="0" fontAlgn="base" hangingPunct="0">
              <a:lnSpc>
                <a:spcPct val="90000"/>
              </a:lnSpc>
              <a:spcBef>
                <a:spcPct val="0"/>
              </a:spcBef>
              <a:spcAft>
                <a:spcPts val="600"/>
              </a:spcAft>
              <a:buFontTx/>
              <a:buChar char="•"/>
            </a:pPr>
            <a:r>
              <a:rPr lang="en-US" altLang="en-US" sz="2200" b="1" dirty="0"/>
              <a:t>Real-World Examples:</a:t>
            </a:r>
            <a:endParaRPr lang="en-US" altLang="en-US" sz="2200" dirty="0"/>
          </a:p>
          <a:p>
            <a:pPr marL="403225" lvl="1" indent="0" algn="just" eaLnBrk="0" fontAlgn="base" hangingPunct="0">
              <a:lnSpc>
                <a:spcPct val="90000"/>
              </a:lnSpc>
              <a:spcBef>
                <a:spcPct val="0"/>
              </a:spcBef>
              <a:spcAft>
                <a:spcPts val="600"/>
              </a:spcAft>
              <a:buFontTx/>
              <a:buChar char="•"/>
            </a:pPr>
            <a:r>
              <a:rPr lang="en-US" sz="2000" dirty="0"/>
              <a:t>The Apple Vision Pro team is a multidisciplinary group at Apple that developed the </a:t>
            </a:r>
            <a:r>
              <a:rPr lang="en-US" sz="2000" b="1" dirty="0"/>
              <a:t>Apple Vision Pro</a:t>
            </a:r>
            <a:r>
              <a:rPr lang="en-US" sz="2000" dirty="0"/>
              <a:t>, Apple’s first spatial computing headset, launched in 2023.</a:t>
            </a:r>
            <a:r>
              <a:rPr lang="en-US" altLang="en-US" sz="2200" dirty="0"/>
              <a:t>.</a:t>
            </a:r>
          </a:p>
          <a:p>
            <a:pPr marL="403225" lvl="1" indent="0" algn="just" eaLnBrk="0" fontAlgn="base" hangingPunct="0">
              <a:lnSpc>
                <a:spcPct val="90000"/>
              </a:lnSpc>
              <a:spcBef>
                <a:spcPct val="0"/>
              </a:spcBef>
              <a:spcAft>
                <a:spcPts val="600"/>
              </a:spcAft>
              <a:buFontTx/>
              <a:buChar char="•"/>
            </a:pPr>
            <a:r>
              <a:rPr lang="en-US" sz="2000" b="1" dirty="0"/>
              <a:t>The Google Search UX (User Experience) </a:t>
            </a:r>
            <a:r>
              <a:rPr lang="en-US" sz="2000" dirty="0"/>
              <a:t>Team is a multidisciplinary group responsible for making search intuitive, fast, and helpful.</a:t>
            </a:r>
            <a:endParaRPr lang="en-US" altLang="en-US" sz="2000" dirty="0"/>
          </a:p>
        </p:txBody>
      </p:sp>
      <p:sp>
        <p:nvSpPr>
          <p:cNvPr id="4" name="Date Placeholder 3">
            <a:extLst>
              <a:ext uri="{FF2B5EF4-FFF2-40B4-BE49-F238E27FC236}">
                <a16:creationId xmlns:a16="http://schemas.microsoft.com/office/drawing/2014/main" xmlns="" id="{9625E052-82B4-B02D-2BEE-4CFA363FA26E}"/>
              </a:ext>
            </a:extLst>
          </p:cNvPr>
          <p:cNvSpPr>
            <a:spLocks noGrp="1"/>
          </p:cNvSpPr>
          <p:nvPr>
            <p:ph type="dt" sz="half" idx="10"/>
          </p:nvPr>
        </p:nvSpPr>
        <p:spPr>
          <a:xfrm>
            <a:off x="8839200" y="6340476"/>
            <a:ext cx="1727200" cy="365125"/>
          </a:xfrm>
        </p:spPr>
        <p:txBody>
          <a:bodyPr anchor="ctr">
            <a:normAutofit/>
          </a:bodyPr>
          <a:lstStyle/>
          <a:p>
            <a:pPr>
              <a:spcAft>
                <a:spcPts val="600"/>
              </a:spcAft>
            </a:pPr>
            <a:fld id="{F6C643BA-ACA1-44BF-9071-763295A35907}" type="datetime4">
              <a:rPr lang="en-US" smtClean="0"/>
              <a:pPr>
                <a:spcAft>
                  <a:spcPts val="600"/>
                </a:spcAft>
              </a:pPr>
              <a:t>September 15, 2025</a:t>
            </a:fld>
            <a:endParaRPr lang="en-US"/>
          </a:p>
        </p:txBody>
      </p:sp>
      <p:sp>
        <p:nvSpPr>
          <p:cNvPr id="5" name="Footer Placeholder 4">
            <a:extLst>
              <a:ext uri="{FF2B5EF4-FFF2-40B4-BE49-F238E27FC236}">
                <a16:creationId xmlns:a16="http://schemas.microsoft.com/office/drawing/2014/main" xmlns="" id="{6B65208C-ADDE-2DD6-E667-80A19FF06DDB}"/>
              </a:ext>
            </a:extLst>
          </p:cNvPr>
          <p:cNvSpPr>
            <a:spLocks noGrp="1"/>
          </p:cNvSpPr>
          <p:nvPr>
            <p:ph type="ftr" sz="quarter" idx="11"/>
          </p:nvPr>
        </p:nvSpPr>
        <p:spPr>
          <a:xfrm>
            <a:off x="2032000" y="6351495"/>
            <a:ext cx="67056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3F3B470C-6326-67A5-56B9-6733498BFC49}"/>
              </a:ext>
            </a:extLst>
          </p:cNvPr>
          <p:cNvSpPr>
            <a:spLocks noGrp="1"/>
          </p:cNvSpPr>
          <p:nvPr>
            <p:ph type="sldNum" sz="quarter" idx="12"/>
          </p:nvPr>
        </p:nvSpPr>
        <p:spPr>
          <a:xfrm>
            <a:off x="10668000" y="6340476"/>
            <a:ext cx="1016000" cy="365125"/>
          </a:xfrm>
        </p:spPr>
        <p:txBody>
          <a:bodyPr anchor="ctr">
            <a:normAutofit/>
          </a:bodyPr>
          <a:lstStyle/>
          <a:p>
            <a:pPr>
              <a:spcAft>
                <a:spcPts val="600"/>
              </a:spcAft>
            </a:pPr>
            <a:fld id="{C4FA3F07-B4E9-4FEB-BC07-B9713C186F28}" type="slidenum">
              <a:rPr lang="en-US" smtClean="0"/>
              <a:pPr>
                <a:spcAft>
                  <a:spcPts val="600"/>
                </a:spcAft>
              </a:pPr>
              <a:t>11</a:t>
            </a:fld>
            <a:endParaRPr lang="en-US"/>
          </a:p>
        </p:txBody>
      </p:sp>
      <p:pic>
        <p:nvPicPr>
          <p:cNvPr id="7" name="Picture 6">
            <a:extLst>
              <a:ext uri="{FF2B5EF4-FFF2-40B4-BE49-F238E27FC236}">
                <a16:creationId xmlns:a16="http://schemas.microsoft.com/office/drawing/2014/main" xmlns="" id="{7CBBEEAE-9213-DDE6-B5FD-4E70581E8D16}"/>
              </a:ext>
            </a:extLst>
          </p:cNvPr>
          <p:cNvPicPr>
            <a:picLocks noChangeAspect="1"/>
          </p:cNvPicPr>
          <p:nvPr/>
        </p:nvPicPr>
        <p:blipFill>
          <a:blip r:embed="rId2"/>
          <a:stretch>
            <a:fillRect/>
          </a:stretch>
        </p:blipFill>
        <p:spPr>
          <a:xfrm>
            <a:off x="7467600" y="1442077"/>
            <a:ext cx="4411980" cy="2239964"/>
          </a:xfrm>
          <a:prstGeom prst="rect">
            <a:avLst/>
          </a:prstGeom>
        </p:spPr>
      </p:pic>
      <p:pic>
        <p:nvPicPr>
          <p:cNvPr id="1028" name="Picture 4" descr="Generated image">
            <a:extLst>
              <a:ext uri="{FF2B5EF4-FFF2-40B4-BE49-F238E27FC236}">
                <a16:creationId xmlns:a16="http://schemas.microsoft.com/office/drawing/2014/main" xmlns="" id="{4AFE24B5-06AC-E96E-243B-EF9C3BA43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886200"/>
            <a:ext cx="4411980" cy="2239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21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39C6B-D148-CBBF-416A-DAE9A1B6A820}"/>
              </a:ext>
            </a:extLst>
          </p:cNvPr>
          <p:cNvSpPr>
            <a:spLocks noGrp="1"/>
          </p:cNvSpPr>
          <p:nvPr>
            <p:ph type="title"/>
          </p:nvPr>
        </p:nvSpPr>
        <p:spPr/>
        <p:txBody>
          <a:bodyPr/>
          <a:lstStyle/>
          <a:p>
            <a:r>
              <a:rPr lang="en-IN" sz="4000" b="1" i="0" u="none" strike="noStrike" baseline="0" dirty="0"/>
              <a:t>Interaction Design Consultants</a:t>
            </a:r>
            <a:endParaRPr lang="en-IN" b="1" dirty="0"/>
          </a:p>
        </p:txBody>
      </p:sp>
      <p:sp>
        <p:nvSpPr>
          <p:cNvPr id="4" name="Date Placeholder 3">
            <a:extLst>
              <a:ext uri="{FF2B5EF4-FFF2-40B4-BE49-F238E27FC236}">
                <a16:creationId xmlns:a16="http://schemas.microsoft.com/office/drawing/2014/main" xmlns="" id="{BBF060A9-F0C4-563F-89D2-9053FEC342B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87C738C7-ED01-481A-C100-064F0CBE524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92AD85A3-7FF7-F49D-2835-ACDD813024AF}"/>
              </a:ext>
            </a:extLst>
          </p:cNvPr>
          <p:cNvSpPr>
            <a:spLocks noGrp="1"/>
          </p:cNvSpPr>
          <p:nvPr>
            <p:ph type="sldNum" sz="quarter" idx="12"/>
          </p:nvPr>
        </p:nvSpPr>
        <p:spPr/>
        <p:txBody>
          <a:bodyPr/>
          <a:lstStyle/>
          <a:p>
            <a:fld id="{C4FA3F07-B4E9-4FEB-BC07-B9713C186F28}" type="slidenum">
              <a:rPr lang="en-US" smtClean="0"/>
              <a:pPr/>
              <a:t>12</a:t>
            </a:fld>
            <a:endParaRPr lang="en-US" dirty="0"/>
          </a:p>
        </p:txBody>
      </p:sp>
      <p:sp>
        <p:nvSpPr>
          <p:cNvPr id="8" name="Rectangle 2">
            <a:extLst>
              <a:ext uri="{FF2B5EF4-FFF2-40B4-BE49-F238E27FC236}">
                <a16:creationId xmlns:a16="http://schemas.microsoft.com/office/drawing/2014/main" xmlns="" id="{7ECCA27B-ED30-F15E-7636-76D4C04D2A77}"/>
              </a:ext>
            </a:extLst>
          </p:cNvPr>
          <p:cNvSpPr>
            <a:spLocks noGrp="1" noChangeArrowheads="1"/>
          </p:cNvSpPr>
          <p:nvPr>
            <p:ph idx="1"/>
          </p:nvPr>
        </p:nvSpPr>
        <p:spPr bwMode="auto">
          <a:xfrm>
            <a:off x="254000" y="1355468"/>
            <a:ext cx="11684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800" b="0" i="0" u="none" strike="noStrike" cap="none" normalizeH="0" baseline="0" dirty="0">
                <a:ln>
                  <a:noFill/>
                </a:ln>
                <a:solidFill>
                  <a:schemeClr val="tx1"/>
                </a:solidFill>
                <a:effectLst/>
              </a:rPr>
              <a:t>Interaction design is now widespread in product development. Website consultants, global corporations, and the computing industry have realized their pivotal role in creating successful interactive products. The presence or absence of good interaction design can </a:t>
            </a:r>
            <a:r>
              <a:rPr kumimoji="0" lang="en-US" altLang="en-US" sz="1800" b="1" i="0" u="none" strike="noStrike" cap="none" normalizeH="0" baseline="0" dirty="0">
                <a:ln>
                  <a:noFill/>
                </a:ln>
                <a:solidFill>
                  <a:schemeClr val="tx1"/>
                </a:solidFill>
                <a:effectLst/>
              </a:rPr>
              <a:t>make or break a company</a:t>
            </a:r>
            <a:r>
              <a:rPr kumimoji="0" lang="en-US" altLang="en-US" sz="1800" b="0" i="0" u="none" strike="noStrike" cap="none" normalizeH="0" baseline="0" dirty="0">
                <a:ln>
                  <a:noFill/>
                </a:ln>
                <a:solidFill>
                  <a:schemeClr val="tx1"/>
                </a:solidFill>
                <a:effectLst/>
              </a:rPr>
              <a:t>.</a:t>
            </a:r>
          </a:p>
          <a:p>
            <a:pPr eaLnBrk="0" fontAlgn="base" hangingPunct="0">
              <a:spcBef>
                <a:spcPct val="0"/>
              </a:spcBef>
              <a:spcAft>
                <a:spcPct val="0"/>
              </a:spcAft>
            </a:pPr>
            <a:r>
              <a:rPr kumimoji="0" lang="en-US" altLang="en-US" sz="1800" b="0" i="0" u="none" strike="noStrike" cap="none" normalizeH="0" baseline="0" dirty="0">
                <a:ln>
                  <a:noFill/>
                </a:ln>
                <a:solidFill>
                  <a:schemeClr val="tx1"/>
                </a:solidFill>
                <a:effectLst/>
              </a:rPr>
              <a:t>In today’s competitive market, a product that is easy, effective, and engaging to use is considered a key advantage. It affects branding, website hits, customer retention, and satisfaction.</a:t>
            </a:r>
          </a:p>
          <a:p>
            <a:pPr eaLnBrk="0" fontAlgn="base" hangingPunct="0">
              <a:spcBef>
                <a:spcPct val="0"/>
              </a:spcBef>
              <a:spcAft>
                <a:spcPct val="0"/>
              </a:spcAft>
            </a:pPr>
            <a:r>
              <a:rPr kumimoji="0" lang="en-US" altLang="en-US" sz="1800" b="1" i="0" u="none" strike="noStrike" cap="none" normalizeH="0" baseline="0" dirty="0">
                <a:ln>
                  <a:noFill/>
                </a:ln>
                <a:solidFill>
                  <a:schemeClr val="tx1"/>
                </a:solidFill>
                <a:effectLst/>
              </a:rPr>
              <a:t>Well-known interaction design consultancies include:</a:t>
            </a:r>
            <a:endParaRPr kumimoji="0" lang="en-US" altLang="en-US" sz="1800" b="0" i="0" u="none" strike="noStrike" cap="none" normalizeH="0" baseline="0" dirty="0">
              <a:ln>
                <a:noFill/>
              </a:ln>
              <a:solidFill>
                <a:schemeClr val="tx1"/>
              </a:solidFill>
              <a:effectLst/>
            </a:endParaRPr>
          </a:p>
          <a:p>
            <a:pPr marL="688975"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a:ln>
                  <a:noFill/>
                </a:ln>
                <a:solidFill>
                  <a:schemeClr val="tx1"/>
                </a:solidFill>
                <a:effectLst/>
              </a:rPr>
              <a:t>IDEO</a:t>
            </a:r>
            <a:r>
              <a:rPr kumimoji="0" lang="en-US" altLang="en-US" b="0" i="0" u="none" strike="noStrike" cap="none" normalizeH="0" baseline="0" dirty="0">
                <a:ln>
                  <a:noFill/>
                </a:ln>
                <a:solidFill>
                  <a:schemeClr val="tx1"/>
                </a:solidFill>
                <a:effectLst/>
              </a:rPr>
              <a:t> – A global leader in design with 30+ years of experience. Known for the Apple mouse, TiVo system, Palm V, and AT&amp;T platforms.</a:t>
            </a:r>
          </a:p>
          <a:p>
            <a:pPr marL="688975"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a:ln>
                  <a:noFill/>
                </a:ln>
                <a:solidFill>
                  <a:schemeClr val="tx1"/>
                </a:solidFill>
                <a:effectLst/>
              </a:rPr>
              <a:t>Nielsen Norman Group</a:t>
            </a:r>
            <a:r>
              <a:rPr kumimoji="0" lang="en-US" altLang="en-US" b="0" i="0" u="none" strike="noStrike" cap="none" normalizeH="0" baseline="0" dirty="0">
                <a:ln>
                  <a:noFill/>
                </a:ln>
                <a:solidFill>
                  <a:schemeClr val="tx1"/>
                </a:solidFill>
                <a:effectLst/>
              </a:rPr>
              <a:t> – Experts in usability and user research.</a:t>
            </a:r>
          </a:p>
          <a:p>
            <a:pPr marL="688975"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a:ln>
                  <a:noFill/>
                </a:ln>
                <a:solidFill>
                  <a:schemeClr val="tx1"/>
                </a:solidFill>
                <a:effectLst/>
              </a:rPr>
              <a:t>Cooper</a:t>
            </a:r>
            <a:r>
              <a:rPr kumimoji="0" lang="en-US" altLang="en-US" b="0" i="0" u="none" strike="noStrike" cap="none" normalizeH="0" baseline="0" dirty="0">
                <a:ln>
                  <a:noFill/>
                </a:ln>
                <a:solidFill>
                  <a:schemeClr val="tx1"/>
                </a:solidFill>
                <a:effectLst/>
              </a:rPr>
              <a:t> – Pioneered persona-based design.</a:t>
            </a:r>
          </a:p>
          <a:p>
            <a:pPr marL="688975"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err="1">
                <a:ln>
                  <a:noFill/>
                </a:ln>
                <a:solidFill>
                  <a:schemeClr val="tx1"/>
                </a:solidFill>
                <a:effectLst/>
              </a:rPr>
              <a:t>CXpartners</a:t>
            </a:r>
            <a:r>
              <a:rPr kumimoji="0" lang="en-US" altLang="en-US" b="0" i="0" u="none" strike="noStrike" cap="none" normalizeH="0" baseline="0" dirty="0">
                <a:ln>
                  <a:noFill/>
                </a:ln>
                <a:solidFill>
                  <a:schemeClr val="tx1"/>
                </a:solidFill>
                <a:effectLst/>
              </a:rPr>
              <a:t> – Specializes in mobile UX and service design.</a:t>
            </a:r>
          </a:p>
          <a:p>
            <a:pPr marL="688975"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a:ln>
                  <a:noFill/>
                </a:ln>
                <a:solidFill>
                  <a:schemeClr val="tx1"/>
                </a:solidFill>
                <a:effectLst/>
              </a:rPr>
              <a:t>Madgex</a:t>
            </a:r>
            <a:r>
              <a:rPr kumimoji="0" lang="en-US" altLang="en-US" b="0" i="0" u="none" strike="noStrike" cap="none" normalizeH="0" baseline="0" dirty="0">
                <a:ln>
                  <a:noFill/>
                </a:ln>
                <a:solidFill>
                  <a:schemeClr val="tx1"/>
                </a:solidFill>
                <a:effectLst/>
              </a:rPr>
              <a:t> – Focuses on job board software UX.</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rPr>
              <a:t>These companies create innovative products, services, and experiences across multiple domains.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endParaRPr>
          </a:p>
          <a:p>
            <a:pPr eaLnBrk="0" fontAlgn="base" hangingPunct="0">
              <a:spcBef>
                <a:spcPct val="0"/>
              </a:spcBef>
              <a:spcAft>
                <a:spcPct val="0"/>
              </a:spcAft>
            </a:pPr>
            <a:r>
              <a:rPr lang="en-US" altLang="en-US" sz="1800" b="1" dirty="0"/>
              <a:t>Example</a:t>
            </a:r>
            <a:r>
              <a:rPr kumimoji="0" lang="en-US" altLang="en-US" sz="1800" b="1"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rPr>
              <a:t>IDEO designed the </a:t>
            </a:r>
            <a:r>
              <a:rPr kumimoji="0" lang="en-US" altLang="en-US" sz="1800" b="1" i="0" u="none" strike="noStrike" cap="none" normalizeH="0" baseline="0" dirty="0">
                <a:ln>
                  <a:noFill/>
                </a:ln>
                <a:solidFill>
                  <a:schemeClr val="tx1"/>
                </a:solidFill>
                <a:effectLst/>
              </a:rPr>
              <a:t>first Apple mouse</a:t>
            </a:r>
            <a:r>
              <a:rPr kumimoji="0" lang="en-US" altLang="en-US" sz="1800" b="0" i="0" u="none" strike="noStrike" cap="none" normalizeH="0" baseline="0" dirty="0">
                <a:ln>
                  <a:noFill/>
                </a:ln>
                <a:solidFill>
                  <a:schemeClr val="tx1"/>
                </a:solidFill>
                <a:effectLst/>
              </a:rPr>
              <a:t>, </a:t>
            </a:r>
            <a:r>
              <a:rPr kumimoji="0" lang="en-US" altLang="en-US" sz="1800" b="1" i="0" u="none" strike="noStrike" cap="none" normalizeH="0" baseline="0" dirty="0">
                <a:ln>
                  <a:noFill/>
                </a:ln>
                <a:solidFill>
                  <a:schemeClr val="tx1"/>
                </a:solidFill>
                <a:effectLst/>
              </a:rPr>
              <a:t>Palm V</a:t>
            </a:r>
            <a:r>
              <a:rPr kumimoji="0" lang="en-US" altLang="en-US" sz="1800" b="0" i="0" u="none" strike="noStrike" cap="none" normalizeH="0" baseline="0" dirty="0">
                <a:ln>
                  <a:noFill/>
                </a:ln>
                <a:solidFill>
                  <a:schemeClr val="tx1"/>
                </a:solidFill>
                <a:effectLst/>
              </a:rPr>
              <a:t>, and the </a:t>
            </a:r>
            <a:r>
              <a:rPr kumimoji="0" lang="en-US" altLang="en-US" sz="1800" b="1" i="0" u="none" strike="noStrike" cap="none" normalizeH="0" baseline="0" dirty="0">
                <a:ln>
                  <a:noFill/>
                </a:ln>
                <a:solidFill>
                  <a:schemeClr val="tx1"/>
                </a:solidFill>
                <a:effectLst/>
              </a:rPr>
              <a:t>AT&amp;T integrated service platform</a:t>
            </a:r>
            <a:r>
              <a:rPr kumimoji="0" lang="en-US" altLang="en-US" sz="1800" b="0" i="0" u="none" strike="noStrike" cap="none" normalizeH="0" baseline="0" dirty="0">
                <a:ln>
                  <a:noFill/>
                </a:ln>
                <a:solidFill>
                  <a:schemeClr val="tx1"/>
                </a:solidFill>
                <a:effectLst/>
              </a:rPr>
              <a:t>. Recently, they’ve been involved in </a:t>
            </a:r>
            <a:r>
              <a:rPr kumimoji="0" lang="en-US" altLang="en-US" sz="1800" b="1" i="0" u="none" strike="noStrike" cap="none" normalizeH="0" baseline="0" dirty="0">
                <a:ln>
                  <a:noFill/>
                </a:ln>
                <a:solidFill>
                  <a:schemeClr val="tx1"/>
                </a:solidFill>
                <a:effectLst/>
              </a:rPr>
              <a:t>climate-focused solutions</a:t>
            </a:r>
            <a:r>
              <a:rPr kumimoji="0" lang="en-US" altLang="en-US" sz="1800" b="0" i="0" u="none" strike="noStrike" cap="none" normalizeH="0" baseline="0" dirty="0">
                <a:ln>
                  <a:noFill/>
                </a:ln>
                <a:solidFill>
                  <a:schemeClr val="tx1"/>
                </a:solidFill>
                <a:effectLst/>
              </a:rPr>
              <a:t> such as sustainable system design.</a:t>
            </a:r>
          </a:p>
        </p:txBody>
      </p:sp>
    </p:spTree>
    <p:extLst>
      <p:ext uri="{BB962C8B-B14F-4D97-AF65-F5344CB8AC3E}">
        <p14:creationId xmlns:p14="http://schemas.microsoft.com/office/powerpoint/2010/main" val="269381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A15BD2C-6DC7-2599-5500-336AFA61D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482EB73-29A2-F12A-71F2-241956D84143}"/>
              </a:ext>
            </a:extLst>
          </p:cNvPr>
          <p:cNvSpPr>
            <a:spLocks noGrp="1"/>
          </p:cNvSpPr>
          <p:nvPr>
            <p:ph type="title"/>
          </p:nvPr>
        </p:nvSpPr>
        <p:spPr/>
        <p:txBody>
          <a:bodyPr/>
          <a:lstStyle/>
          <a:p>
            <a:r>
              <a:rPr lang="en-IN" sz="4000" b="1" i="0" u="none" strike="noStrike" baseline="0" dirty="0"/>
              <a:t>Interaction Design Consultants</a:t>
            </a:r>
            <a:endParaRPr lang="en-IN" b="1" dirty="0"/>
          </a:p>
        </p:txBody>
      </p:sp>
      <p:sp>
        <p:nvSpPr>
          <p:cNvPr id="3" name="Content Placeholder 2">
            <a:extLst>
              <a:ext uri="{FF2B5EF4-FFF2-40B4-BE49-F238E27FC236}">
                <a16:creationId xmlns:a16="http://schemas.microsoft.com/office/drawing/2014/main" xmlns="" id="{B81FCB18-3686-FD4A-6BA1-E870689F84BD}"/>
              </a:ext>
            </a:extLst>
          </p:cNvPr>
          <p:cNvSpPr>
            <a:spLocks noGrp="1"/>
          </p:cNvSpPr>
          <p:nvPr>
            <p:ph idx="1"/>
          </p:nvPr>
        </p:nvSpPr>
        <p:spPr>
          <a:xfrm>
            <a:off x="203200" y="1371600"/>
            <a:ext cx="11836400" cy="4800600"/>
          </a:xfrm>
        </p:spPr>
        <p:txBody>
          <a:bodyPr>
            <a:normAutofit fontScale="92500" lnSpcReduction="10000"/>
          </a:bodyPr>
          <a:lstStyle/>
          <a:p>
            <a:pPr marL="342900" lvl="0" indent="-342900">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Interaction design is now widespread in product development. Website consultants, global corporations, and the computing industries have all realized their pivotal role in successful interactive products. The presence or absence of good interaction design can make or break a company. To get noticed in the highly competitive field of web products requires standing out.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Being able to say that your product is easy, effective, and engaging to use is seen as central to this. Marketing departments are also realizing how branding, the number of hits, customer return rate, and customer satisfaction are greatly affected by the usability of a website.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many interaction design consultancies now. These include established companies, such as Cooper, Nielsen Norman Group, and IDEO, and more recent ones that specialize in a particular area, such as job board software (e.g. Madgex) or mobile design (e.g.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CXpartners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IDEO is a large global enterprise, with branches across the world and 30 years of experience in the area. They design products, services, and environments for other companies, pioneering new user experiences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Spreen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berg et al, 1995).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developed thousands of products for numerous clients, each time following their brand of interaction design (see Figure 1.5). Some of their most famous designs include the first mouse used by Apple, the Palm V, and mode, the integrated service platform for AT&amp;T cell phones.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were also involved in the design of the TiVo system. More recently, they have focused on designing solutions to climate change at the </a:t>
            </a:r>
            <a:r>
              <a:rPr lang="en-IN" sz="1800" dirty="0">
                <a:effectLst/>
                <a:latin typeface="Calibri" panose="020F0502020204030204" pitchFamily="34" charset="0"/>
                <a:ea typeface="Calibri" panose="020F0502020204030204" pitchFamily="34" charset="0"/>
                <a:cs typeface="Times New Roman" panose="02020603050405020304" pitchFamily="18" charset="0"/>
              </a:rPr>
              <a:t>forefront.</a:t>
            </a:r>
          </a:p>
        </p:txBody>
      </p:sp>
      <p:sp>
        <p:nvSpPr>
          <p:cNvPr id="4" name="Date Placeholder 3">
            <a:extLst>
              <a:ext uri="{FF2B5EF4-FFF2-40B4-BE49-F238E27FC236}">
                <a16:creationId xmlns:a16="http://schemas.microsoft.com/office/drawing/2014/main" xmlns="" id="{9F5AC167-6A06-DCDB-5036-19E4A44CF41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F04674DA-7F68-3ACF-9828-0BC30413A81A}"/>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63050C9-460A-56D4-FD47-7CA2173C04B5}"/>
              </a:ext>
            </a:extLst>
          </p:cNvPr>
          <p:cNvSpPr>
            <a:spLocks noGrp="1"/>
          </p:cNvSpPr>
          <p:nvPr>
            <p:ph type="sldNum" sz="quarter" idx="12"/>
          </p:nvPr>
        </p:nvSpPr>
        <p:spPr/>
        <p:txBody>
          <a:bodyPr/>
          <a:lstStyle/>
          <a:p>
            <a:fld id="{C4FA3F07-B4E9-4FEB-BC07-B9713C186F28}" type="slidenum">
              <a:rPr lang="en-US" smtClean="0"/>
              <a:pPr/>
              <a:t>13</a:t>
            </a:fld>
            <a:endParaRPr lang="en-US" dirty="0"/>
          </a:p>
        </p:txBody>
      </p:sp>
    </p:spTree>
    <p:extLst>
      <p:ext uri="{BB962C8B-B14F-4D97-AF65-F5344CB8AC3E}">
        <p14:creationId xmlns:p14="http://schemas.microsoft.com/office/powerpoint/2010/main" val="1896071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0F19D8-76DB-E5A6-ABEE-689271CACF80}"/>
              </a:ext>
            </a:extLst>
          </p:cNvPr>
          <p:cNvSpPr>
            <a:spLocks noGrp="1"/>
          </p:cNvSpPr>
          <p:nvPr>
            <p:ph type="title"/>
          </p:nvPr>
        </p:nvSpPr>
        <p:spPr/>
        <p:txBody>
          <a:bodyPr/>
          <a:lstStyle/>
          <a:p>
            <a:r>
              <a:rPr lang="en-IN" sz="4000" b="1" i="0" u="none" strike="noStrike" baseline="0" dirty="0"/>
              <a:t>Interaction Design Consultants</a:t>
            </a:r>
            <a:endParaRPr lang="en-IN" b="1" dirty="0"/>
          </a:p>
        </p:txBody>
      </p:sp>
      <p:sp>
        <p:nvSpPr>
          <p:cNvPr id="4" name="Date Placeholder 3">
            <a:extLst>
              <a:ext uri="{FF2B5EF4-FFF2-40B4-BE49-F238E27FC236}">
                <a16:creationId xmlns:a16="http://schemas.microsoft.com/office/drawing/2014/main" xmlns="" id="{DDF87E5D-4D5B-2F99-7265-D9FF6611AA3D}"/>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81F275D8-D205-AA27-F06A-8B64155C027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22ECC17F-C48E-C561-D888-E62C8319E87C}"/>
              </a:ext>
            </a:extLst>
          </p:cNvPr>
          <p:cNvSpPr>
            <a:spLocks noGrp="1"/>
          </p:cNvSpPr>
          <p:nvPr>
            <p:ph type="sldNum" sz="quarter" idx="12"/>
          </p:nvPr>
        </p:nvSpPr>
        <p:spPr/>
        <p:txBody>
          <a:bodyPr/>
          <a:lstStyle/>
          <a:p>
            <a:fld id="{C4FA3F07-B4E9-4FEB-BC07-B9713C186F28}" type="slidenum">
              <a:rPr lang="en-US" smtClean="0"/>
              <a:pPr/>
              <a:t>14</a:t>
            </a:fld>
            <a:endParaRPr lang="en-US" dirty="0"/>
          </a:p>
        </p:txBody>
      </p:sp>
      <p:sp>
        <p:nvSpPr>
          <p:cNvPr id="10" name="TextBox 9">
            <a:extLst>
              <a:ext uri="{FF2B5EF4-FFF2-40B4-BE49-F238E27FC236}">
                <a16:creationId xmlns:a16="http://schemas.microsoft.com/office/drawing/2014/main" xmlns="" id="{372FE927-D774-619F-51B7-9AFA322DF1B3}"/>
              </a:ext>
            </a:extLst>
          </p:cNvPr>
          <p:cNvSpPr txBox="1"/>
          <p:nvPr/>
        </p:nvSpPr>
        <p:spPr>
          <a:xfrm>
            <a:off x="438150" y="1499232"/>
            <a:ext cx="6038850" cy="3785652"/>
          </a:xfrm>
          <a:prstGeom prst="rect">
            <a:avLst/>
          </a:prstGeom>
          <a:noFill/>
        </p:spPr>
        <p:txBody>
          <a:bodyPr wrap="square">
            <a:spAutoFit/>
          </a:bodyPr>
          <a:lstStyle/>
          <a:p>
            <a:pPr marL="342900" indent="-342900">
              <a:buFont typeface="Arial" panose="020B0604020202020204" pitchFamily="34" charset="0"/>
              <a:buChar char="•"/>
            </a:pPr>
            <a:r>
              <a:rPr lang="en-US" sz="2400" b="1" dirty="0"/>
              <a:t>Amazon Echo Dot with Alexa with </a:t>
            </a:r>
            <a:r>
              <a:rPr lang="en-US" sz="2400" dirty="0"/>
              <a:t>simple in physical design—minimal buttons (volume, mute, action).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Uses </a:t>
            </a:r>
            <a:r>
              <a:rPr lang="en-US" sz="2400" b="1" dirty="0"/>
              <a:t>voice commands</a:t>
            </a:r>
            <a:r>
              <a:rPr lang="en-US" sz="2400" dirty="0"/>
              <a:t> to interact: "Alexa, play music", "What's the weather?“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Affords speaking through its glowing ring when active.</a:t>
            </a:r>
          </a:p>
        </p:txBody>
      </p:sp>
      <p:pic>
        <p:nvPicPr>
          <p:cNvPr id="2054" name="Picture 6" descr="Amazon Echo Dot (5th Gen): Alexa smart speaker with Bluetooth at best price">
            <a:extLst>
              <a:ext uri="{FF2B5EF4-FFF2-40B4-BE49-F238E27FC236}">
                <a16:creationId xmlns:a16="http://schemas.microsoft.com/office/drawing/2014/main" xmlns="" id="{25BF11CD-ADD9-0617-7274-AAC09D726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499232"/>
            <a:ext cx="4983480" cy="4703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444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45B41E-98C6-E237-B364-8F691CCA9652}"/>
              </a:ext>
            </a:extLst>
          </p:cNvPr>
          <p:cNvSpPr>
            <a:spLocks noGrp="1"/>
          </p:cNvSpPr>
          <p:nvPr>
            <p:ph type="title"/>
          </p:nvPr>
        </p:nvSpPr>
        <p:spPr/>
        <p:txBody>
          <a:bodyPr/>
          <a:lstStyle/>
          <a:p>
            <a:r>
              <a:rPr lang="en-IN" sz="4000" b="1" i="0" u="none" strike="noStrike" baseline="0" dirty="0">
                <a:solidFill>
                  <a:srgbClr val="108AB2"/>
                </a:solidFill>
              </a:rPr>
              <a:t>ACTIVITY</a:t>
            </a:r>
            <a:endParaRPr lang="en-IN" dirty="0"/>
          </a:p>
        </p:txBody>
      </p:sp>
      <p:sp>
        <p:nvSpPr>
          <p:cNvPr id="3" name="Content Placeholder 2">
            <a:extLst>
              <a:ext uri="{FF2B5EF4-FFF2-40B4-BE49-F238E27FC236}">
                <a16:creationId xmlns:a16="http://schemas.microsoft.com/office/drawing/2014/main" xmlns="" id="{AED1633E-B959-35E8-73E7-EE68FD143DD0}"/>
              </a:ext>
            </a:extLst>
          </p:cNvPr>
          <p:cNvSpPr>
            <a:spLocks noGrp="1"/>
          </p:cNvSpPr>
          <p:nvPr>
            <p:ph idx="1"/>
          </p:nvPr>
        </p:nvSpPr>
        <p:spPr/>
        <p:txBody>
          <a:bodyPr>
            <a:normAutofit fontScale="70000" lnSpcReduction="20000"/>
          </a:bodyPr>
          <a:lstStyle/>
          <a:p>
            <a:pPr marL="0" indent="0">
              <a:buNone/>
            </a:pPr>
            <a:endParaRPr lang="en-IN" sz="2400" b="1" i="0" u="none" strike="noStrike" baseline="0" dirty="0">
              <a:solidFill>
                <a:srgbClr val="108AB2"/>
              </a:solidFill>
              <a:latin typeface="Arial-BoldMT"/>
            </a:endParaRPr>
          </a:p>
          <a:p>
            <a:pPr marL="0" indent="0">
              <a:buNone/>
            </a:pPr>
            <a:r>
              <a:rPr lang="en-IN" sz="3600" b="1" i="0" u="none" strike="noStrike" baseline="0" dirty="0">
                <a:solidFill>
                  <a:srgbClr val="108AB2"/>
                </a:solidFill>
              </a:rPr>
              <a:t>The iPod phenomenon</a:t>
            </a:r>
          </a:p>
          <a:p>
            <a:pPr marL="0" indent="0">
              <a:buNone/>
            </a:pPr>
            <a:r>
              <a:rPr lang="en-US" sz="3600" b="0" i="0" u="none" strike="noStrike" baseline="0" dirty="0">
                <a:solidFill>
                  <a:srgbClr val="000000"/>
                </a:solidFill>
              </a:rPr>
              <a:t>Apple's classic (and subsequent) generations of iPods (e.g. Touch, Nano, Shuffle) have been a phenomenal success. How do you think this </a:t>
            </a:r>
            <a:r>
              <a:rPr lang="en-IN" sz="3600" b="0" i="0" u="none" strike="noStrike" baseline="0" dirty="0">
                <a:solidFill>
                  <a:srgbClr val="000000"/>
                </a:solidFill>
              </a:rPr>
              <a:t>happened?</a:t>
            </a:r>
          </a:p>
          <a:p>
            <a:pPr marL="0" indent="0">
              <a:buNone/>
            </a:pPr>
            <a:endParaRPr lang="en-IN" sz="3600" dirty="0">
              <a:solidFill>
                <a:srgbClr val="000000"/>
              </a:solidFill>
            </a:endParaRPr>
          </a:p>
          <a:p>
            <a:pPr marL="0" indent="0">
              <a:buNone/>
            </a:pPr>
            <a:r>
              <a:rPr lang="en-IN" sz="4000" b="1" dirty="0"/>
              <a:t>How did this happen? Consider:</a:t>
            </a:r>
            <a:endParaRPr lang="en-IN" sz="4000" dirty="0"/>
          </a:p>
          <a:p>
            <a:r>
              <a:rPr lang="en-IN" sz="4000" dirty="0"/>
              <a:t>Simplicity in UI (click wheel navigation)</a:t>
            </a:r>
          </a:p>
          <a:p>
            <a:r>
              <a:rPr lang="en-IN" sz="4000" dirty="0"/>
              <a:t>Seamless integration with iTunes</a:t>
            </a:r>
          </a:p>
          <a:p>
            <a:r>
              <a:rPr lang="en-IN" sz="4000" dirty="0"/>
              <a:t>Emotional connection (branding, </a:t>
            </a:r>
            <a:r>
              <a:rPr lang="en-IN" sz="4000" dirty="0" err="1"/>
              <a:t>color</a:t>
            </a:r>
            <a:r>
              <a:rPr lang="en-IN" sz="4000" dirty="0"/>
              <a:t> variety, music personalization)</a:t>
            </a:r>
          </a:p>
          <a:p>
            <a:r>
              <a:rPr lang="en-IN" sz="4000" dirty="0"/>
              <a:t>Sleek and portable design = Joy + Utility</a:t>
            </a:r>
          </a:p>
          <a:p>
            <a:r>
              <a:rPr lang="en-IN" sz="4000" i="1" dirty="0"/>
              <a:t>User Experience was prioritized over just specs</a:t>
            </a:r>
            <a:endParaRPr lang="en-IN" sz="4000" dirty="0"/>
          </a:p>
          <a:p>
            <a:pPr marL="0" indent="0">
              <a:buNone/>
            </a:pPr>
            <a:endParaRPr lang="en-IN" sz="4000" dirty="0"/>
          </a:p>
        </p:txBody>
      </p:sp>
      <p:sp>
        <p:nvSpPr>
          <p:cNvPr id="4" name="Date Placeholder 3">
            <a:extLst>
              <a:ext uri="{FF2B5EF4-FFF2-40B4-BE49-F238E27FC236}">
                <a16:creationId xmlns:a16="http://schemas.microsoft.com/office/drawing/2014/main" xmlns="" id="{3B16EFC0-8E17-D671-1291-7838B69F2A24}"/>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0A0A9EAB-108E-E024-DD37-E09FA9B0FED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777DD087-5D25-D86A-AEE7-6EEB29A9352B}"/>
              </a:ext>
            </a:extLst>
          </p:cNvPr>
          <p:cNvSpPr>
            <a:spLocks noGrp="1"/>
          </p:cNvSpPr>
          <p:nvPr>
            <p:ph type="sldNum" sz="quarter" idx="12"/>
          </p:nvPr>
        </p:nvSpPr>
        <p:spPr/>
        <p:txBody>
          <a:bodyPr/>
          <a:lstStyle/>
          <a:p>
            <a:fld id="{C4FA3F07-B4E9-4FEB-BC07-B9713C186F28}" type="slidenum">
              <a:rPr lang="en-US" smtClean="0"/>
              <a:pPr/>
              <a:t>15</a:t>
            </a:fld>
            <a:endParaRPr lang="en-US" dirty="0"/>
          </a:p>
        </p:txBody>
      </p:sp>
    </p:spTree>
    <p:extLst>
      <p:ext uri="{BB962C8B-B14F-4D97-AF65-F5344CB8AC3E}">
        <p14:creationId xmlns:p14="http://schemas.microsoft.com/office/powerpoint/2010/main" val="172454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F09EB0-FEB3-EB3E-855D-6B410B2AAEF0}"/>
              </a:ext>
            </a:extLst>
          </p:cNvPr>
          <p:cNvSpPr>
            <a:spLocks noGrp="1"/>
          </p:cNvSpPr>
          <p:nvPr>
            <p:ph type="title"/>
          </p:nvPr>
        </p:nvSpPr>
        <p:spPr>
          <a:xfrm>
            <a:off x="203200" y="350838"/>
            <a:ext cx="10464800" cy="868362"/>
          </a:xfrm>
        </p:spPr>
        <p:txBody>
          <a:bodyPr anchor="ctr">
            <a:normAutofit/>
          </a:bodyPr>
          <a:lstStyle/>
          <a:p>
            <a:r>
              <a:rPr lang="en-IN" b="1" i="0" u="none" strike="noStrike" baseline="0"/>
              <a:t>The User Experience (UX)</a:t>
            </a:r>
            <a:endParaRPr lang="en-IN" b="1"/>
          </a:p>
        </p:txBody>
      </p:sp>
      <p:sp>
        <p:nvSpPr>
          <p:cNvPr id="7" name="Rectangle 1">
            <a:extLst>
              <a:ext uri="{FF2B5EF4-FFF2-40B4-BE49-F238E27FC236}">
                <a16:creationId xmlns:a16="http://schemas.microsoft.com/office/drawing/2014/main" xmlns="" id="{815B2170-D965-836F-718A-7EE71B9B6911}"/>
              </a:ext>
            </a:extLst>
          </p:cNvPr>
          <p:cNvSpPr>
            <a:spLocks noGrp="1" noChangeArrowheads="1"/>
          </p:cNvSpPr>
          <p:nvPr>
            <p:ph sz="half" idx="1"/>
          </p:nvPr>
        </p:nvSpPr>
        <p:spPr bwMode="auto">
          <a:xfrm>
            <a:off x="203200" y="1371601"/>
            <a:ext cx="6273800" cy="475456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lnSpc>
                <a:spcPct val="90000"/>
              </a:lnSpc>
              <a:spcBef>
                <a:spcPct val="0"/>
              </a:spcBef>
              <a:spcAft>
                <a:spcPts val="600"/>
              </a:spcAft>
            </a:pPr>
            <a:r>
              <a:rPr kumimoji="0" lang="en-US" altLang="en-US" sz="2000" b="0" i="0" u="none" strike="noStrike" cap="none" normalizeH="0" baseline="0" dirty="0">
                <a:ln>
                  <a:noFill/>
                </a:ln>
                <a:effectLst/>
              </a:rPr>
              <a:t>The </a:t>
            </a:r>
            <a:r>
              <a:rPr kumimoji="0" lang="en-US" altLang="en-US" sz="2000" b="1" i="0" u="none" strike="noStrike" cap="none" normalizeH="0" baseline="0" dirty="0">
                <a:ln>
                  <a:noFill/>
                </a:ln>
                <a:effectLst/>
              </a:rPr>
              <a:t>User Experience (UX)</a:t>
            </a:r>
            <a:r>
              <a:rPr kumimoji="0" lang="en-US" altLang="en-US" sz="2000" b="0" i="0" u="none" strike="noStrike" cap="none" normalizeH="0" baseline="0" dirty="0">
                <a:ln>
                  <a:noFill/>
                </a:ln>
                <a:effectLst/>
              </a:rPr>
              <a:t> is central to interaction design. It describes how a product behaves and is perceived when used by real people in real situations.</a:t>
            </a:r>
          </a:p>
          <a:p>
            <a:pPr eaLnBrk="0" fontAlgn="base" hangingPunct="0">
              <a:lnSpc>
                <a:spcPct val="90000"/>
              </a:lnSpc>
              <a:spcBef>
                <a:spcPct val="0"/>
              </a:spcBef>
              <a:spcAft>
                <a:spcPts val="600"/>
              </a:spcAft>
            </a:pPr>
            <a:r>
              <a:rPr kumimoji="0" lang="en-US" altLang="en-US" sz="2000" b="0" i="0" u="none" strike="noStrike" cap="none" normalizeH="0" baseline="0" dirty="0">
                <a:ln>
                  <a:noFill/>
                </a:ln>
                <a:effectLst/>
              </a:rPr>
              <a:t>Designers often refer to UX as </a:t>
            </a:r>
            <a:r>
              <a:rPr kumimoji="0" lang="en-US" altLang="en-US" sz="2000" b="1" i="0" u="none" strike="noStrike" cap="none" normalizeH="0" baseline="0" dirty="0">
                <a:ln>
                  <a:noFill/>
                </a:ln>
                <a:effectLst/>
              </a:rPr>
              <a:t>UXD</a:t>
            </a:r>
            <a:r>
              <a:rPr kumimoji="0" lang="en-US" altLang="en-US" sz="2000" b="0" i="0" u="none" strike="noStrike" cap="none" normalizeH="0" baseline="0" dirty="0">
                <a:ln>
                  <a:noFill/>
                </a:ln>
                <a:effectLst/>
              </a:rPr>
              <a:t> (User Experience Design), emphasizing </a:t>
            </a:r>
            <a:r>
              <a:rPr kumimoji="0" lang="en-US" altLang="en-US" sz="2000" b="1" i="0" u="none" strike="noStrike" cap="none" normalizeH="0" baseline="0" dirty="0">
                <a:ln>
                  <a:noFill/>
                </a:ln>
                <a:effectLst/>
              </a:rPr>
              <a:t>design thinking</a:t>
            </a:r>
            <a:r>
              <a:rPr kumimoji="0" lang="en-US" altLang="en-US" sz="2000" b="0" i="0" u="none" strike="noStrike" cap="none" normalizeH="0" baseline="0" dirty="0">
                <a:ln>
                  <a:noFill/>
                </a:ln>
                <a:effectLst/>
              </a:rPr>
              <a:t> that prioritizes the </a:t>
            </a:r>
            <a:r>
              <a:rPr kumimoji="0" lang="en-US" altLang="en-US" sz="2000" b="0" i="1" u="none" strike="noStrike" cap="none" normalizeH="0" baseline="0" dirty="0">
                <a:ln>
                  <a:noFill/>
                </a:ln>
                <a:effectLst/>
              </a:rPr>
              <a:t>quality</a:t>
            </a:r>
            <a:r>
              <a:rPr kumimoji="0" lang="en-US" altLang="en-US" sz="2000" b="0" i="0" u="none" strike="noStrike" cap="none" normalizeH="0" baseline="0" dirty="0">
                <a:ln>
                  <a:noFill/>
                </a:ln>
                <a:effectLst/>
              </a:rPr>
              <a:t> of the user's overall experience over merely following design processes.</a:t>
            </a:r>
            <a:br>
              <a:rPr kumimoji="0" lang="en-US" altLang="en-US" sz="2000" b="0" i="0" u="none" strike="noStrike" cap="none" normalizeH="0" baseline="0" dirty="0">
                <a:ln>
                  <a:noFill/>
                </a:ln>
                <a:effectLst/>
              </a:rPr>
            </a:br>
            <a:r>
              <a:rPr kumimoji="0" lang="en-US" altLang="en-US" sz="2000" b="0" i="1" u="none" strike="noStrike" cap="none" normalizeH="0" baseline="0" dirty="0">
                <a:ln>
                  <a:noFill/>
                </a:ln>
                <a:effectLst/>
              </a:rPr>
              <a:t>(Allenwood and Beare, 2014)</a:t>
            </a:r>
            <a:endParaRPr kumimoji="0" lang="en-US" altLang="en-US" sz="2000" b="0" i="0" u="none" strike="noStrike" cap="none" normalizeH="0" baseline="0" dirty="0">
              <a:ln>
                <a:noFill/>
              </a:ln>
              <a:effectLst/>
            </a:endParaRPr>
          </a:p>
          <a:p>
            <a:pPr eaLnBrk="0" fontAlgn="base" hangingPunct="0">
              <a:lnSpc>
                <a:spcPct val="90000"/>
              </a:lnSpc>
              <a:spcBef>
                <a:spcPct val="0"/>
              </a:spcBef>
              <a:spcAft>
                <a:spcPts val="600"/>
              </a:spcAft>
            </a:pPr>
            <a:r>
              <a:rPr kumimoji="0" lang="en-US" altLang="en-US" sz="2000" b="0" i="0" u="none" strike="noStrike" cap="none" normalizeH="0" baseline="0" dirty="0">
                <a:ln>
                  <a:noFill/>
                </a:ln>
                <a:effectLst/>
              </a:rPr>
              <a:t>As </a:t>
            </a:r>
            <a:r>
              <a:rPr kumimoji="0" lang="en-US" altLang="en-US" sz="2000" b="1" i="0" u="none" strike="noStrike" cap="none" normalizeH="0" baseline="0" dirty="0">
                <a:ln>
                  <a:noFill/>
                </a:ln>
                <a:effectLst/>
              </a:rPr>
              <a:t>Norman (2004)</a:t>
            </a:r>
            <a:r>
              <a:rPr kumimoji="0" lang="en-US" altLang="en-US" sz="2000" b="0" i="0" u="none" strike="noStrike" cap="none" normalizeH="0" baseline="0" dirty="0">
                <a:ln>
                  <a:noFill/>
                </a:ln>
                <a:effectLst/>
              </a:rPr>
              <a:t> notes:</a:t>
            </a:r>
          </a:p>
          <a:p>
            <a:pPr marL="0" indent="0" eaLnBrk="0" fontAlgn="base" hangingPunct="0">
              <a:lnSpc>
                <a:spcPct val="90000"/>
              </a:lnSpc>
              <a:spcBef>
                <a:spcPct val="0"/>
              </a:spcBef>
              <a:spcAft>
                <a:spcPts val="600"/>
              </a:spcAft>
              <a:buNone/>
            </a:pPr>
            <a:r>
              <a:rPr kumimoji="0" lang="en-US" altLang="en-US" sz="2000" b="0" i="1" u="none" strike="noStrike" cap="none" normalizeH="0" baseline="0" dirty="0">
                <a:ln>
                  <a:noFill/>
                </a:ln>
                <a:effectLst/>
              </a:rPr>
              <a:t> “It is not enough that we build products that function, that are understandable and usable. We also need to build joy and excitement, pleasure and fun, and yes, beauty into people's lives.”</a:t>
            </a:r>
            <a:endParaRPr kumimoji="0" lang="en-US" altLang="en-US" sz="2000" b="0" i="0" u="none" strike="noStrike" cap="none" normalizeH="0" baseline="0" dirty="0">
              <a:ln>
                <a:noFill/>
              </a:ln>
              <a:effectLst/>
            </a:endParaRPr>
          </a:p>
          <a:p>
            <a:pPr marL="0" indent="0" eaLnBrk="0" fontAlgn="base" hangingPunct="0">
              <a:lnSpc>
                <a:spcPct val="90000"/>
              </a:lnSpc>
              <a:spcBef>
                <a:spcPct val="0"/>
              </a:spcBef>
              <a:spcAft>
                <a:spcPts val="600"/>
              </a:spcAft>
              <a:buNone/>
            </a:pPr>
            <a:endParaRPr kumimoji="0" lang="en-US" altLang="en-US" sz="2000" b="1"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2000" b="0" i="0" u="none" strike="noStrike" cap="none" normalizeH="0" baseline="0" dirty="0">
              <a:ln>
                <a:noFill/>
              </a:ln>
              <a:effectLst/>
            </a:endParaRPr>
          </a:p>
        </p:txBody>
      </p:sp>
      <p:pic>
        <p:nvPicPr>
          <p:cNvPr id="3074" name="Picture 2" descr="Push notification Marketing - Zomato v/s Swiggy">
            <a:extLst>
              <a:ext uri="{FF2B5EF4-FFF2-40B4-BE49-F238E27FC236}">
                <a16:creationId xmlns:a16="http://schemas.microsoft.com/office/drawing/2014/main" xmlns="" id="{05E7E08E-957D-D834-C433-7A590B3916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29400" y="1584367"/>
            <a:ext cx="5384800" cy="1951990"/>
          </a:xfrm>
          <a:prstGeom prst="rect">
            <a:avLst/>
          </a:prstGeom>
          <a:solidFill>
            <a:srgbClr val="FFFFFF"/>
          </a:solidFill>
        </p:spPr>
      </p:pic>
      <p:sp>
        <p:nvSpPr>
          <p:cNvPr id="4" name="Date Placeholder 3">
            <a:extLst>
              <a:ext uri="{FF2B5EF4-FFF2-40B4-BE49-F238E27FC236}">
                <a16:creationId xmlns:a16="http://schemas.microsoft.com/office/drawing/2014/main" xmlns="" id="{8CF36AD9-5BC4-D165-D194-8DB0DDE564AB}"/>
              </a:ext>
            </a:extLst>
          </p:cNvPr>
          <p:cNvSpPr>
            <a:spLocks noGrp="1"/>
          </p:cNvSpPr>
          <p:nvPr>
            <p:ph type="dt" sz="half" idx="10"/>
          </p:nvPr>
        </p:nvSpPr>
        <p:spPr>
          <a:xfrm>
            <a:off x="8839200" y="6340476"/>
            <a:ext cx="1727200" cy="365125"/>
          </a:xfrm>
        </p:spPr>
        <p:txBody>
          <a:bodyPr anchor="ctr">
            <a:normAutofit/>
          </a:bodyPr>
          <a:lstStyle/>
          <a:p>
            <a:pPr>
              <a:spcAft>
                <a:spcPts val="600"/>
              </a:spcAft>
            </a:pPr>
            <a:fld id="{F6C643BA-ACA1-44BF-9071-763295A35907}" type="datetime4">
              <a:rPr lang="en-US" smtClean="0"/>
              <a:pPr>
                <a:spcAft>
                  <a:spcPts val="600"/>
                </a:spcAft>
              </a:pPr>
              <a:t>September 15, 2025</a:t>
            </a:fld>
            <a:endParaRPr lang="en-US"/>
          </a:p>
        </p:txBody>
      </p:sp>
      <p:sp>
        <p:nvSpPr>
          <p:cNvPr id="5" name="Footer Placeholder 4">
            <a:extLst>
              <a:ext uri="{FF2B5EF4-FFF2-40B4-BE49-F238E27FC236}">
                <a16:creationId xmlns:a16="http://schemas.microsoft.com/office/drawing/2014/main" xmlns="" id="{66DEC3E3-F508-4F38-55CE-E5B00AFEB67D}"/>
              </a:ext>
            </a:extLst>
          </p:cNvPr>
          <p:cNvSpPr>
            <a:spLocks noGrp="1"/>
          </p:cNvSpPr>
          <p:nvPr>
            <p:ph type="ftr" sz="quarter" idx="11"/>
          </p:nvPr>
        </p:nvSpPr>
        <p:spPr>
          <a:xfrm>
            <a:off x="2032000" y="6351495"/>
            <a:ext cx="67056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96683F2-9E26-F406-6629-839EA3F400E4}"/>
              </a:ext>
            </a:extLst>
          </p:cNvPr>
          <p:cNvSpPr>
            <a:spLocks noGrp="1"/>
          </p:cNvSpPr>
          <p:nvPr>
            <p:ph type="sldNum" sz="quarter" idx="12"/>
          </p:nvPr>
        </p:nvSpPr>
        <p:spPr>
          <a:xfrm>
            <a:off x="10668000" y="6340476"/>
            <a:ext cx="1016000" cy="365125"/>
          </a:xfrm>
        </p:spPr>
        <p:txBody>
          <a:bodyPr anchor="ctr">
            <a:normAutofit/>
          </a:bodyPr>
          <a:lstStyle/>
          <a:p>
            <a:pPr>
              <a:spcAft>
                <a:spcPts val="600"/>
              </a:spcAft>
            </a:pPr>
            <a:fld id="{C4FA3F07-B4E9-4FEB-BC07-B9713C186F28}" type="slidenum">
              <a:rPr lang="en-US" smtClean="0"/>
              <a:pPr>
                <a:spcAft>
                  <a:spcPts val="600"/>
                </a:spcAft>
              </a:pPr>
              <a:t>16</a:t>
            </a:fld>
            <a:endParaRPr lang="en-US"/>
          </a:p>
        </p:txBody>
      </p:sp>
      <p:sp>
        <p:nvSpPr>
          <p:cNvPr id="8" name="TextBox 7">
            <a:extLst>
              <a:ext uri="{FF2B5EF4-FFF2-40B4-BE49-F238E27FC236}">
                <a16:creationId xmlns:a16="http://schemas.microsoft.com/office/drawing/2014/main" xmlns="" id="{7CA072F4-DD78-6124-16E4-15EBACB2C4DF}"/>
              </a:ext>
            </a:extLst>
          </p:cNvPr>
          <p:cNvSpPr txBox="1"/>
          <p:nvPr/>
        </p:nvSpPr>
        <p:spPr>
          <a:xfrm>
            <a:off x="6604000" y="4034338"/>
            <a:ext cx="5384800" cy="1908215"/>
          </a:xfrm>
          <a:prstGeom prst="rect">
            <a:avLst/>
          </a:prstGeom>
          <a:noFill/>
        </p:spPr>
        <p:txBody>
          <a:bodyPr wrap="square">
            <a:spAutoFit/>
          </a:bodyPr>
          <a:lstStyle/>
          <a:p>
            <a:pPr marL="0" indent="0" eaLnBrk="0" fontAlgn="base" hangingPunct="0">
              <a:lnSpc>
                <a:spcPct val="90000"/>
              </a:lnSpc>
              <a:spcBef>
                <a:spcPct val="0"/>
              </a:spcBef>
              <a:spcAft>
                <a:spcPts val="600"/>
              </a:spcAft>
              <a:buNone/>
            </a:pPr>
            <a:r>
              <a:rPr kumimoji="0" lang="en-US" altLang="en-US" sz="2000" b="1" i="0" u="none" strike="noStrike" cap="none" normalizeH="0" baseline="0" dirty="0">
                <a:ln>
                  <a:noFill/>
                </a:ln>
                <a:effectLst/>
              </a:rPr>
              <a:t>Example</a:t>
            </a:r>
            <a:r>
              <a:rPr kumimoji="0" lang="en-US" altLang="en-US" sz="2000" b="0" i="0" u="none" strike="noStrike" cap="none" normalizeH="0" baseline="0" dirty="0">
                <a:ln>
                  <a:noFill/>
                </a:ln>
                <a:effectLst/>
              </a:rPr>
              <a:t>:</a:t>
            </a:r>
          </a:p>
          <a:p>
            <a:pPr marL="285750" indent="-285750" eaLnBrk="0" fontAlgn="base" hangingPunct="0">
              <a:lnSpc>
                <a:spcPct val="90000"/>
              </a:lnSpc>
              <a:spcBef>
                <a:spcPct val="0"/>
              </a:spcBef>
              <a:spcAft>
                <a:spcPts val="600"/>
              </a:spcAft>
              <a:buFont typeface="Arial" panose="020B0604020202020204" pitchFamily="34" charset="0"/>
              <a:buChar char="•"/>
            </a:pPr>
            <a:r>
              <a:rPr kumimoji="0" lang="en-US" altLang="en-US" sz="2000" b="1" i="0" u="none" strike="noStrike" cap="none" normalizeH="0" baseline="0" dirty="0">
                <a:ln>
                  <a:noFill/>
                </a:ln>
                <a:effectLst/>
              </a:rPr>
              <a:t>Zomato</a:t>
            </a:r>
            <a:r>
              <a:rPr kumimoji="0" lang="en-US" altLang="en-US" sz="2000" b="0" i="0" u="none" strike="noStrike" cap="none" normalizeH="0" baseline="0" dirty="0">
                <a:ln>
                  <a:noFill/>
                </a:ln>
                <a:effectLst/>
              </a:rPr>
              <a:t> adds humor and delight in micro-interactions like loading messages.</a:t>
            </a:r>
          </a:p>
          <a:p>
            <a:pPr marL="285750" indent="-285750" eaLnBrk="0" fontAlgn="base" hangingPunct="0">
              <a:lnSpc>
                <a:spcPct val="90000"/>
              </a:lnSpc>
              <a:spcBef>
                <a:spcPct val="0"/>
              </a:spcBef>
              <a:spcAft>
                <a:spcPts val="600"/>
              </a:spcAft>
              <a:buFont typeface="Arial" panose="020B0604020202020204" pitchFamily="34" charset="0"/>
              <a:buChar char="•"/>
            </a:pPr>
            <a:r>
              <a:rPr lang="en-US" altLang="en-US" sz="2000" b="1" dirty="0"/>
              <a:t>Spotify</a:t>
            </a:r>
            <a:r>
              <a:rPr lang="en-US" altLang="en-US" sz="2000" dirty="0"/>
              <a:t> not only works well but also makes music discovery </a:t>
            </a:r>
            <a:r>
              <a:rPr lang="en-US" altLang="en-US" sz="2000" i="1" dirty="0"/>
              <a:t>joyful</a:t>
            </a:r>
            <a:r>
              <a:rPr lang="en-US" altLang="en-US" sz="2000" dirty="0"/>
              <a:t> through curated playlists and mood-based mixes.</a:t>
            </a:r>
          </a:p>
        </p:txBody>
      </p:sp>
    </p:spTree>
    <p:extLst>
      <p:ext uri="{BB962C8B-B14F-4D97-AF65-F5344CB8AC3E}">
        <p14:creationId xmlns:p14="http://schemas.microsoft.com/office/powerpoint/2010/main" val="1012349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914C7F-4ADE-553E-FBBB-FD9D450D0A35}"/>
              </a:ext>
            </a:extLst>
          </p:cNvPr>
          <p:cNvSpPr>
            <a:spLocks noGrp="1"/>
          </p:cNvSpPr>
          <p:nvPr>
            <p:ph type="title"/>
          </p:nvPr>
        </p:nvSpPr>
        <p:spPr/>
        <p:txBody>
          <a:bodyPr/>
          <a:lstStyle/>
          <a:p>
            <a:r>
              <a:rPr lang="en-IN" sz="4000" b="1" i="0" u="none" strike="noStrike" baseline="0" dirty="0">
                <a:latin typeface="+mn-lt"/>
              </a:rPr>
              <a:t>The User Experience (UX)</a:t>
            </a:r>
            <a:endParaRPr lang="en-IN" dirty="0"/>
          </a:p>
        </p:txBody>
      </p:sp>
      <p:sp>
        <p:nvSpPr>
          <p:cNvPr id="3" name="Content Placeholder 2">
            <a:extLst>
              <a:ext uri="{FF2B5EF4-FFF2-40B4-BE49-F238E27FC236}">
                <a16:creationId xmlns:a16="http://schemas.microsoft.com/office/drawing/2014/main" xmlns="" id="{DCB6D74D-CDA4-7E80-7C30-859131726292}"/>
              </a:ext>
            </a:extLst>
          </p:cNvPr>
          <p:cNvSpPr>
            <a:spLocks noGrp="1"/>
          </p:cNvSpPr>
          <p:nvPr>
            <p:ph idx="1"/>
          </p:nvPr>
        </p:nvSpPr>
        <p:spPr>
          <a:xfrm>
            <a:off x="304800" y="1371600"/>
            <a:ext cx="11582400" cy="4800600"/>
          </a:xfrm>
        </p:spPr>
        <p:txBody>
          <a:bodyPr>
            <a:normAutofit fontScale="92500" lnSpcReduction="20000"/>
          </a:bodyPr>
          <a:lstStyle/>
          <a:p>
            <a:pPr marL="0" indent="0">
              <a:buNone/>
            </a:pPr>
            <a:r>
              <a:rPr lang="en-US" sz="2400" dirty="0"/>
              <a:t>McCarthy and Wright (2004) propose </a:t>
            </a:r>
            <a:r>
              <a:rPr lang="en-US" sz="2400" b="1" dirty="0"/>
              <a:t>four core threads</a:t>
            </a:r>
            <a:r>
              <a:rPr lang="en-US" sz="2400" dirty="0"/>
              <a:t> that make up a user’s </a:t>
            </a:r>
            <a:r>
              <a:rPr lang="en-US" sz="2400" b="1" dirty="0"/>
              <a:t>holistic experience</a:t>
            </a:r>
            <a:r>
              <a:rPr lang="en-US" sz="2400" dirty="0"/>
              <a:t> with technology:</a:t>
            </a:r>
          </a:p>
          <a:p>
            <a:pPr lvl="1"/>
            <a:r>
              <a:rPr lang="en-US" sz="2200" b="1" dirty="0"/>
              <a:t>Sensual</a:t>
            </a:r>
            <a:r>
              <a:rPr lang="en-US" sz="2200" dirty="0"/>
              <a:t> – sensory engagement (sight, sound, touch)</a:t>
            </a:r>
            <a:br>
              <a:rPr lang="en-US" sz="2200" dirty="0"/>
            </a:br>
            <a:r>
              <a:rPr lang="en-US" sz="2200" i="1" dirty="0"/>
              <a:t>Example:</a:t>
            </a:r>
            <a:r>
              <a:rPr lang="en-US" sz="2200" dirty="0"/>
              <a:t> Haptic feedback in iPhones, vibrant UI colors in Instagram.</a:t>
            </a:r>
          </a:p>
          <a:p>
            <a:pPr lvl="1"/>
            <a:r>
              <a:rPr lang="en-US" sz="2200" b="1" dirty="0"/>
              <a:t>Emotional</a:t>
            </a:r>
            <a:r>
              <a:rPr lang="en-US" sz="2200" dirty="0"/>
              <a:t> – feelings triggered by interaction</a:t>
            </a:r>
            <a:br>
              <a:rPr lang="en-US" sz="2200" dirty="0"/>
            </a:br>
            <a:r>
              <a:rPr lang="en-US" sz="2200" i="1" dirty="0"/>
              <a:t>Example:</a:t>
            </a:r>
            <a:r>
              <a:rPr lang="en-US" sz="2200" dirty="0"/>
              <a:t> Happiness on receiving a "streak" notification on Snapchat, or frustration with failed online payments.</a:t>
            </a:r>
          </a:p>
          <a:p>
            <a:pPr lvl="1"/>
            <a:r>
              <a:rPr lang="en-US" sz="2200" b="1" dirty="0"/>
              <a:t>Compositional</a:t>
            </a:r>
            <a:r>
              <a:rPr lang="en-US" sz="2200" dirty="0"/>
              <a:t> – how users make sense of experiences as they unfold</a:t>
            </a:r>
            <a:br>
              <a:rPr lang="en-US" sz="2200" dirty="0"/>
            </a:br>
            <a:r>
              <a:rPr lang="en-US" sz="2200" i="1" dirty="0"/>
              <a:t>Example:</a:t>
            </a:r>
            <a:r>
              <a:rPr lang="en-US" sz="2200" dirty="0"/>
              <a:t> While shopping on Amazon, a smooth product &gt; cart &gt; payment flow feels logical and rewarding.</a:t>
            </a:r>
          </a:p>
          <a:p>
            <a:pPr lvl="1"/>
            <a:r>
              <a:rPr lang="en-US" sz="2200" b="1" dirty="0" err="1"/>
              <a:t>Spatio</a:t>
            </a:r>
            <a:r>
              <a:rPr lang="en-US" sz="2200" b="1" dirty="0"/>
              <a:t>-temporal</a:t>
            </a:r>
            <a:r>
              <a:rPr lang="en-US" sz="2200" dirty="0"/>
              <a:t> – the context of space and time in which the interaction happens</a:t>
            </a:r>
            <a:br>
              <a:rPr lang="en-US" sz="2200" dirty="0"/>
            </a:br>
            <a:r>
              <a:rPr lang="en-US" sz="2200" i="1" dirty="0"/>
              <a:t>Example:</a:t>
            </a:r>
            <a:r>
              <a:rPr lang="en-US" sz="2200" dirty="0"/>
              <a:t> Using Google Maps while walking vs while driving; UX needs vary based on time pressure and location.</a:t>
            </a:r>
          </a:p>
          <a:p>
            <a:pPr marL="92075" lvl="1" indent="0" algn="just">
              <a:buNone/>
            </a:pPr>
            <a:r>
              <a:rPr lang="en-US" sz="2400" dirty="0"/>
              <a:t>These </a:t>
            </a:r>
            <a:r>
              <a:rPr lang="en-US" sz="2400" b="1" dirty="0"/>
              <a:t>threads act as lenses</a:t>
            </a:r>
            <a:r>
              <a:rPr lang="en-US" sz="2400" dirty="0"/>
              <a:t> that help designers understand the relationship between technology and human experience. Rather than focusing on isolated metrics like usability or utility, this framework encourages designers to consider how all aspects of experience come together to create </a:t>
            </a:r>
            <a:r>
              <a:rPr lang="en-US" sz="2400" b="1" dirty="0"/>
              <a:t>meaningful, joyful, and impactful interactions</a:t>
            </a:r>
            <a:r>
              <a:rPr lang="en-US" sz="2400" dirty="0"/>
              <a:t>.</a:t>
            </a:r>
            <a:endParaRPr lang="en-US" sz="2200" dirty="0"/>
          </a:p>
          <a:p>
            <a:pPr marL="0" indent="0" algn="just">
              <a:buNone/>
            </a:pPr>
            <a:endParaRPr lang="en-IN" sz="2400" dirty="0"/>
          </a:p>
        </p:txBody>
      </p:sp>
      <p:sp>
        <p:nvSpPr>
          <p:cNvPr id="4" name="Date Placeholder 3">
            <a:extLst>
              <a:ext uri="{FF2B5EF4-FFF2-40B4-BE49-F238E27FC236}">
                <a16:creationId xmlns:a16="http://schemas.microsoft.com/office/drawing/2014/main" xmlns="" id="{4EE0A82D-D94D-D195-E967-A4D09C88E8C2}"/>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357CBA7-F21C-DDA8-1401-F8B8F88887B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208BE861-3977-281C-020C-CFFBE2D2AE7F}"/>
              </a:ext>
            </a:extLst>
          </p:cNvPr>
          <p:cNvSpPr>
            <a:spLocks noGrp="1"/>
          </p:cNvSpPr>
          <p:nvPr>
            <p:ph type="sldNum" sz="quarter" idx="12"/>
          </p:nvPr>
        </p:nvSpPr>
        <p:spPr/>
        <p:txBody>
          <a:bodyPr/>
          <a:lstStyle/>
          <a:p>
            <a:fld id="{C4FA3F07-B4E9-4FEB-BC07-B9713C186F28}" type="slidenum">
              <a:rPr lang="en-US" smtClean="0"/>
              <a:pPr/>
              <a:t>17</a:t>
            </a:fld>
            <a:endParaRPr lang="en-US" dirty="0"/>
          </a:p>
        </p:txBody>
      </p:sp>
    </p:spTree>
    <p:extLst>
      <p:ext uri="{BB962C8B-B14F-4D97-AF65-F5344CB8AC3E}">
        <p14:creationId xmlns:p14="http://schemas.microsoft.com/office/powerpoint/2010/main" val="2749979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9F3E65-2F2D-55BE-4701-5885DAC592E8}"/>
              </a:ext>
            </a:extLst>
          </p:cNvPr>
          <p:cNvSpPr>
            <a:spLocks noGrp="1"/>
          </p:cNvSpPr>
          <p:nvPr>
            <p:ph type="title"/>
          </p:nvPr>
        </p:nvSpPr>
        <p:spPr/>
        <p:txBody>
          <a:bodyPr/>
          <a:lstStyle/>
          <a:p>
            <a:r>
              <a:rPr lang="en-IN" sz="4000" b="1" i="0" u="none" strike="noStrike" baseline="0" dirty="0">
                <a:latin typeface="+mn-lt"/>
              </a:rPr>
              <a:t>The User Experience (UX)</a:t>
            </a:r>
            <a:endParaRPr lang="en-IN" dirty="0"/>
          </a:p>
        </p:txBody>
      </p:sp>
      <p:sp>
        <p:nvSpPr>
          <p:cNvPr id="3" name="Content Placeholder 2">
            <a:extLst>
              <a:ext uri="{FF2B5EF4-FFF2-40B4-BE49-F238E27FC236}">
                <a16:creationId xmlns:a16="http://schemas.microsoft.com/office/drawing/2014/main" xmlns="" id="{C6A64A30-5453-8B8E-6064-A591FABC35E0}"/>
              </a:ext>
            </a:extLst>
          </p:cNvPr>
          <p:cNvSpPr>
            <a:spLocks noGrp="1"/>
          </p:cNvSpPr>
          <p:nvPr>
            <p:ph idx="1"/>
          </p:nvPr>
        </p:nvSpPr>
        <p:spPr>
          <a:xfrm>
            <a:off x="203200" y="1371600"/>
            <a:ext cx="11760200" cy="4800600"/>
          </a:xfrm>
        </p:spPr>
        <p:txBody>
          <a:bodyPr>
            <a:normAutofit lnSpcReduction="10000"/>
          </a:bodyPr>
          <a:lstStyle/>
          <a:p>
            <a:pPr marL="0" indent="0" algn="just">
              <a:buNone/>
            </a:pPr>
            <a:r>
              <a:rPr lang="en-US" sz="2400" b="1" dirty="0"/>
              <a:t>Sensual Thread:  </a:t>
            </a:r>
            <a:r>
              <a:rPr lang="en-US" sz="2400" dirty="0"/>
              <a:t>This is concerned with our sensory engagement with a situation and is like the visceral level of Norman’s model. It relates to the level of absorption people have with various technological devices and applications, such as:</a:t>
            </a:r>
          </a:p>
          <a:p>
            <a:pPr algn="just"/>
            <a:r>
              <a:rPr lang="en-US" sz="2400" dirty="0"/>
              <a:t>Computer games,</a:t>
            </a:r>
          </a:p>
          <a:p>
            <a:pPr algn="just"/>
            <a:r>
              <a:rPr lang="en-US" sz="2400" dirty="0"/>
              <a:t>Smartphones, and</a:t>
            </a:r>
          </a:p>
          <a:p>
            <a:pPr algn="just"/>
            <a:r>
              <a:rPr lang="en-US" sz="2400" dirty="0"/>
              <a:t>Chat rooms,</a:t>
            </a:r>
          </a:p>
          <a:p>
            <a:pPr marL="0" indent="0" algn="just">
              <a:buNone/>
            </a:pPr>
            <a:r>
              <a:rPr lang="en-US" sz="2400" dirty="0"/>
              <a:t>where users can become highly immersed at a sensory level. These experiences can involve thrill, fear, pain, or comfort.</a:t>
            </a:r>
          </a:p>
          <a:p>
            <a:pPr marL="0" indent="0" algn="just">
              <a:buNone/>
            </a:pPr>
            <a:r>
              <a:rPr lang="en-US" sz="2400" b="1" dirty="0"/>
              <a:t>Modern Examples:</a:t>
            </a:r>
          </a:p>
          <a:p>
            <a:pPr algn="just"/>
            <a:r>
              <a:rPr lang="en-US" sz="2400" dirty="0"/>
              <a:t>Immersion in VR games like Beat Saber or Meta Quest experiences.</a:t>
            </a:r>
          </a:p>
          <a:p>
            <a:pPr algn="just"/>
            <a:r>
              <a:rPr lang="en-US" sz="2400" dirty="0"/>
              <a:t>Haptic feedback in smartphones (e.g., subtle vibration while typing on iOS).</a:t>
            </a:r>
          </a:p>
          <a:p>
            <a:pPr algn="just"/>
            <a:r>
              <a:rPr lang="en-US" sz="2400" dirty="0"/>
              <a:t>ASMR video apps that engage hearing and sight for comfort.</a:t>
            </a:r>
            <a:endParaRPr lang="en-IN" sz="2400" dirty="0"/>
          </a:p>
        </p:txBody>
      </p:sp>
      <p:sp>
        <p:nvSpPr>
          <p:cNvPr id="4" name="Date Placeholder 3">
            <a:extLst>
              <a:ext uri="{FF2B5EF4-FFF2-40B4-BE49-F238E27FC236}">
                <a16:creationId xmlns:a16="http://schemas.microsoft.com/office/drawing/2014/main" xmlns="" id="{777BE511-8DD4-0B42-722B-1987A898C52D}"/>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614E2ED1-A391-5D1C-E610-D84A6AB3CA9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211B466-E2FC-0843-04E1-17BBB3C05426}"/>
              </a:ext>
            </a:extLst>
          </p:cNvPr>
          <p:cNvSpPr>
            <a:spLocks noGrp="1"/>
          </p:cNvSpPr>
          <p:nvPr>
            <p:ph type="sldNum" sz="quarter" idx="12"/>
          </p:nvPr>
        </p:nvSpPr>
        <p:spPr/>
        <p:txBody>
          <a:bodyPr/>
          <a:lstStyle/>
          <a:p>
            <a:fld id="{C4FA3F07-B4E9-4FEB-BC07-B9713C186F28}" type="slidenum">
              <a:rPr lang="en-US" smtClean="0"/>
              <a:pPr/>
              <a:t>18</a:t>
            </a:fld>
            <a:endParaRPr lang="en-US" dirty="0"/>
          </a:p>
        </p:txBody>
      </p:sp>
    </p:spTree>
    <p:extLst>
      <p:ext uri="{BB962C8B-B14F-4D97-AF65-F5344CB8AC3E}">
        <p14:creationId xmlns:p14="http://schemas.microsoft.com/office/powerpoint/2010/main" val="3128655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5EBC4E1-A31E-6300-DC2B-3C4E97054B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0EF7FEC7-1185-2DB9-8946-F26E4360142A}"/>
              </a:ext>
            </a:extLst>
          </p:cNvPr>
          <p:cNvSpPr>
            <a:spLocks noGrp="1"/>
          </p:cNvSpPr>
          <p:nvPr>
            <p:ph type="title"/>
          </p:nvPr>
        </p:nvSpPr>
        <p:spPr/>
        <p:txBody>
          <a:bodyPr/>
          <a:lstStyle/>
          <a:p>
            <a:r>
              <a:rPr lang="en-IN" sz="4000" b="1" i="0" u="none" strike="noStrike" baseline="0" dirty="0">
                <a:latin typeface="+mn-lt"/>
              </a:rPr>
              <a:t>The User Experience (UX)</a:t>
            </a:r>
            <a:endParaRPr lang="en-IN" dirty="0"/>
          </a:p>
        </p:txBody>
      </p:sp>
      <p:sp>
        <p:nvSpPr>
          <p:cNvPr id="3" name="Content Placeholder 2">
            <a:extLst>
              <a:ext uri="{FF2B5EF4-FFF2-40B4-BE49-F238E27FC236}">
                <a16:creationId xmlns:a16="http://schemas.microsoft.com/office/drawing/2014/main" xmlns="" id="{29EFC8A9-0048-BF19-B63E-DD3F608FBD87}"/>
              </a:ext>
            </a:extLst>
          </p:cNvPr>
          <p:cNvSpPr>
            <a:spLocks noGrp="1"/>
          </p:cNvSpPr>
          <p:nvPr>
            <p:ph idx="1"/>
          </p:nvPr>
        </p:nvSpPr>
        <p:spPr>
          <a:xfrm>
            <a:off x="203200" y="1371600"/>
            <a:ext cx="11760200" cy="4800600"/>
          </a:xfrm>
        </p:spPr>
        <p:txBody>
          <a:bodyPr>
            <a:normAutofit fontScale="92500" lnSpcReduction="20000"/>
          </a:bodyPr>
          <a:lstStyle/>
          <a:p>
            <a:pPr marL="0" indent="0" algn="just">
              <a:buNone/>
            </a:pPr>
            <a:r>
              <a:rPr lang="en-US" sz="2400" b="1" dirty="0"/>
              <a:t>The Emotional Thread:  </a:t>
            </a:r>
          </a:p>
          <a:p>
            <a:pPr algn="just"/>
            <a:r>
              <a:rPr lang="en-US" sz="2400" dirty="0"/>
              <a:t>Emotions like sorrow, anger, joy, excitement, frustration, and happiness arise from using technology.  </a:t>
            </a:r>
          </a:p>
          <a:p>
            <a:pPr algn="just"/>
            <a:r>
              <a:rPr lang="en-US" sz="2400" dirty="0"/>
              <a:t>Emotions are intertwined with context —  e.g., a person becomes frustrated when a payment gateway fails repeatedly.</a:t>
            </a:r>
          </a:p>
          <a:p>
            <a:pPr algn="just"/>
            <a:r>
              <a:rPr lang="en-US" sz="2400" dirty="0"/>
              <a:t>Emotional judgments affect product preferences:</a:t>
            </a:r>
          </a:p>
          <a:p>
            <a:pPr lvl="1" algn="just"/>
            <a:r>
              <a:rPr lang="en-US" sz="2200" dirty="0"/>
              <a:t>A person may emotionally desire the latest iPhone because of its aesthetics, even if it's too expensive for them.</a:t>
            </a:r>
          </a:p>
          <a:p>
            <a:pPr lvl="1" algn="just"/>
            <a:r>
              <a:rPr lang="en-US" sz="2400" dirty="0"/>
              <a:t>Cool-looking but high-cost phones create internal conflict—they can't afford it, but emotionally they want it.</a:t>
            </a:r>
          </a:p>
          <a:p>
            <a:pPr marL="0" indent="0" algn="just">
              <a:buNone/>
            </a:pPr>
            <a:endParaRPr lang="en-US" sz="2400" dirty="0"/>
          </a:p>
          <a:p>
            <a:pPr marL="0" indent="0" algn="just">
              <a:buNone/>
            </a:pPr>
            <a:r>
              <a:rPr lang="en-US" sz="2400" b="1" dirty="0"/>
              <a:t> Modern Examples:</a:t>
            </a:r>
          </a:p>
          <a:p>
            <a:pPr algn="just"/>
            <a:r>
              <a:rPr lang="en-US" sz="2400" dirty="0"/>
              <a:t>Rage from losing unsaved work due to app crashes (e.g., in MS Word or design tools)</a:t>
            </a:r>
          </a:p>
          <a:p>
            <a:pPr algn="just"/>
            <a:r>
              <a:rPr lang="en-US" sz="2400" dirty="0"/>
              <a:t>Joy when Duolingo gives celebratory animations for daily streaks</a:t>
            </a:r>
          </a:p>
          <a:p>
            <a:pPr algn="just"/>
            <a:r>
              <a:rPr lang="en-US" sz="2400" dirty="0"/>
              <a:t>Emotional pull of product unboxing experiences, as seen with Apple products</a:t>
            </a:r>
            <a:endParaRPr lang="en-IN" sz="2400" dirty="0"/>
          </a:p>
        </p:txBody>
      </p:sp>
      <p:sp>
        <p:nvSpPr>
          <p:cNvPr id="4" name="Date Placeholder 3">
            <a:extLst>
              <a:ext uri="{FF2B5EF4-FFF2-40B4-BE49-F238E27FC236}">
                <a16:creationId xmlns:a16="http://schemas.microsoft.com/office/drawing/2014/main" xmlns="" id="{A13A3A1F-50E1-B7E7-C939-91D60054C2B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6F02634-2C69-497E-8A2D-2F1AB8B5EEE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D00E8BDA-B1AC-081B-F360-7A02DF141D0D}"/>
              </a:ext>
            </a:extLst>
          </p:cNvPr>
          <p:cNvSpPr>
            <a:spLocks noGrp="1"/>
          </p:cNvSpPr>
          <p:nvPr>
            <p:ph type="sldNum" sz="quarter" idx="12"/>
          </p:nvPr>
        </p:nvSpPr>
        <p:spPr/>
        <p:txBody>
          <a:bodyPr/>
          <a:lstStyle/>
          <a:p>
            <a:fld id="{C4FA3F07-B4E9-4FEB-BC07-B9713C186F28}" type="slidenum">
              <a:rPr lang="en-US" smtClean="0"/>
              <a:pPr/>
              <a:t>19</a:t>
            </a:fld>
            <a:endParaRPr lang="en-US" dirty="0"/>
          </a:p>
        </p:txBody>
      </p:sp>
    </p:spTree>
    <p:extLst>
      <p:ext uri="{BB962C8B-B14F-4D97-AF65-F5344CB8AC3E}">
        <p14:creationId xmlns:p14="http://schemas.microsoft.com/office/powerpoint/2010/main" val="304665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IN" sz="18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Introduction to User-Centred Design: </a:t>
            </a:r>
          </a:p>
          <a:p>
            <a:pPr lvl="1"/>
            <a:r>
              <a:rPr lang="en-IN" dirty="0">
                <a:solidFill>
                  <a:srgbClr val="000000"/>
                </a:solidFill>
                <a:latin typeface="Calibri" panose="020F0502020204030204" pitchFamily="34" charset="0"/>
                <a:ea typeface="Times New Roman" panose="02020603050405020304" pitchFamily="18" charset="0"/>
                <a:cs typeface="Calibri" panose="020F0502020204030204" pitchFamily="34" charset="0"/>
              </a:rPr>
              <a:t>Basics of User-</a:t>
            </a:r>
            <a:r>
              <a:rPr lang="en-IN"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Centered</a:t>
            </a:r>
            <a:r>
              <a:rPr lang="en-IN" dirty="0">
                <a:solidFill>
                  <a:srgbClr val="000000"/>
                </a:solidFill>
                <a:latin typeface="Calibri" panose="020F0502020204030204" pitchFamily="34" charset="0"/>
                <a:ea typeface="Times New Roman" panose="02020603050405020304" pitchFamily="18" charset="0"/>
                <a:cs typeface="Calibri" panose="020F0502020204030204" pitchFamily="34" charset="0"/>
              </a:rPr>
              <a:t> Design</a:t>
            </a:r>
            <a:endParaRPr lang="en-IN" sz="1600" b="1"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r>
              <a:rPr lang="en-IN" sz="18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Aspects of User-Centred Design: </a:t>
            </a:r>
          </a:p>
          <a:p>
            <a:pPr lvl="1"/>
            <a:r>
              <a:rPr lang="en-IN"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Product Appreciation Assignment </a:t>
            </a:r>
          </a:p>
          <a:p>
            <a:endParaRPr lang="en-US" dirty="0"/>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2</a:t>
            </a:fld>
            <a:endParaRPr lang="en-US" dirty="0"/>
          </a:p>
        </p:txBody>
      </p:sp>
    </p:spTree>
    <p:extLst>
      <p:ext uri="{BB962C8B-B14F-4D97-AF65-F5344CB8AC3E}">
        <p14:creationId xmlns:p14="http://schemas.microsoft.com/office/powerpoint/2010/main" val="226410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BE4AB2-E3EF-CFDE-3C9C-514491B4FD5F}"/>
              </a:ext>
            </a:extLst>
          </p:cNvPr>
          <p:cNvSpPr>
            <a:spLocks noGrp="1"/>
          </p:cNvSpPr>
          <p:nvPr>
            <p:ph type="title"/>
          </p:nvPr>
        </p:nvSpPr>
        <p:spPr/>
        <p:txBody>
          <a:bodyPr/>
          <a:lstStyle/>
          <a:p>
            <a:r>
              <a:rPr lang="en-IN" sz="4000" b="1" i="0" u="none" strike="noStrike" baseline="0" dirty="0">
                <a:latin typeface="+mn-lt"/>
              </a:rPr>
              <a:t>The User Experience (UX)</a:t>
            </a:r>
            <a:endParaRPr lang="en-IN" dirty="0"/>
          </a:p>
        </p:txBody>
      </p:sp>
      <p:sp>
        <p:nvSpPr>
          <p:cNvPr id="3" name="Content Placeholder 2">
            <a:extLst>
              <a:ext uri="{FF2B5EF4-FFF2-40B4-BE49-F238E27FC236}">
                <a16:creationId xmlns:a16="http://schemas.microsoft.com/office/drawing/2014/main" xmlns="" id="{0FFC75F1-97C9-0623-15FF-189E697A6051}"/>
              </a:ext>
            </a:extLst>
          </p:cNvPr>
          <p:cNvSpPr>
            <a:spLocks noGrp="1"/>
          </p:cNvSpPr>
          <p:nvPr>
            <p:ph idx="1"/>
          </p:nvPr>
        </p:nvSpPr>
        <p:spPr>
          <a:xfrm>
            <a:off x="203200" y="1371600"/>
            <a:ext cx="11760200" cy="4876800"/>
          </a:xfrm>
        </p:spPr>
        <p:txBody>
          <a:bodyPr>
            <a:noAutofit/>
          </a:bodyPr>
          <a:lstStyle/>
          <a:p>
            <a:pPr marL="0" indent="0">
              <a:buNone/>
            </a:pPr>
            <a:r>
              <a:rPr lang="en-US" b="1" dirty="0"/>
              <a:t>The Compositional Thread:  </a:t>
            </a:r>
            <a:r>
              <a:rPr lang="en-US" dirty="0"/>
              <a:t>This thread is about the </a:t>
            </a:r>
            <a:r>
              <a:rPr lang="en-US" b="1" dirty="0"/>
              <a:t>narrative or unfolding</a:t>
            </a:r>
            <a:r>
              <a:rPr lang="en-US" dirty="0"/>
              <a:t> of an experience—how people make sense of it over time. This thread highlights the </a:t>
            </a:r>
            <a:r>
              <a:rPr lang="en-US" b="1" dirty="0"/>
              <a:t>internal dialogue</a:t>
            </a:r>
            <a:r>
              <a:rPr lang="en-US" dirty="0"/>
              <a:t> people have while using a product or service. In such scenarios, users ask:</a:t>
            </a:r>
          </a:p>
          <a:p>
            <a:pPr lvl="1"/>
            <a:r>
              <a:rPr lang="en-US" sz="2000" dirty="0"/>
              <a:t>What is this about?</a:t>
            </a:r>
          </a:p>
          <a:p>
            <a:pPr lvl="1"/>
            <a:r>
              <a:rPr lang="en-US" sz="2000" dirty="0"/>
              <a:t>Where am I? What has happened? What’s next?</a:t>
            </a:r>
          </a:p>
          <a:p>
            <a:pPr lvl="1"/>
            <a:r>
              <a:rPr lang="en-US" sz="2000" dirty="0"/>
              <a:t>What would happen if I click this…?</a:t>
            </a:r>
          </a:p>
          <a:p>
            <a:pPr marL="0" indent="0">
              <a:buNone/>
            </a:pPr>
            <a:r>
              <a:rPr lang="en-US" b="1" dirty="0"/>
              <a:t>Modern Example</a:t>
            </a:r>
            <a:r>
              <a:rPr lang="en-US" dirty="0"/>
              <a:t>:</a:t>
            </a:r>
          </a:p>
          <a:p>
            <a:r>
              <a:rPr lang="en-US" b="1" dirty="0"/>
              <a:t>Example</a:t>
            </a:r>
            <a:r>
              <a:rPr lang="en-US" dirty="0"/>
              <a:t>: In online shopping, the sequence of pages or steps (product → cart → address → payment) can either create satisfaction or frustration.</a:t>
            </a:r>
          </a:p>
          <a:p>
            <a:r>
              <a:rPr lang="en-US" dirty="0"/>
              <a:t>When using </a:t>
            </a:r>
            <a:r>
              <a:rPr lang="en-US" b="1" dirty="0"/>
              <a:t>Swiggy</a:t>
            </a:r>
            <a:r>
              <a:rPr lang="en-US" dirty="0"/>
              <a:t> or </a:t>
            </a:r>
            <a:r>
              <a:rPr lang="en-US" b="1" dirty="0"/>
              <a:t>Amazon</a:t>
            </a:r>
            <a:r>
              <a:rPr lang="en-US" dirty="0"/>
              <a:t>, a user checks:</a:t>
            </a:r>
          </a:p>
          <a:p>
            <a:pPr lvl="1"/>
            <a:r>
              <a:rPr lang="en-US" sz="2000" dirty="0"/>
              <a:t>What item is this?</a:t>
            </a:r>
          </a:p>
          <a:p>
            <a:pPr lvl="1"/>
            <a:r>
              <a:rPr lang="en-US" sz="2000" dirty="0"/>
              <a:t>Is the price fair?</a:t>
            </a:r>
          </a:p>
          <a:p>
            <a:pPr lvl="1"/>
            <a:r>
              <a:rPr lang="en-US" sz="2000" dirty="0"/>
              <a:t>How many steps left until delivery?</a:t>
            </a:r>
            <a:br>
              <a:rPr lang="en-US" sz="2000" dirty="0"/>
            </a:br>
            <a:r>
              <a:rPr lang="en-US" sz="2000" dirty="0"/>
              <a:t> A broken or confusing sequence leads to drop-offs or cart abandonment.</a:t>
            </a:r>
          </a:p>
        </p:txBody>
      </p:sp>
      <p:sp>
        <p:nvSpPr>
          <p:cNvPr id="4" name="Date Placeholder 3">
            <a:extLst>
              <a:ext uri="{FF2B5EF4-FFF2-40B4-BE49-F238E27FC236}">
                <a16:creationId xmlns:a16="http://schemas.microsoft.com/office/drawing/2014/main" xmlns="" id="{995D093B-C61F-8FEF-8F37-90F20EB036A2}"/>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016C9B4-6F8E-2341-1A7C-F79E542B53A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E3DAF8A5-FDF5-BEAD-9B32-5B1338C7203E}"/>
              </a:ext>
            </a:extLst>
          </p:cNvPr>
          <p:cNvSpPr>
            <a:spLocks noGrp="1"/>
          </p:cNvSpPr>
          <p:nvPr>
            <p:ph type="sldNum" sz="quarter" idx="12"/>
          </p:nvPr>
        </p:nvSpPr>
        <p:spPr/>
        <p:txBody>
          <a:bodyPr/>
          <a:lstStyle/>
          <a:p>
            <a:fld id="{C4FA3F07-B4E9-4FEB-BC07-B9713C186F28}" type="slidenum">
              <a:rPr lang="en-US" smtClean="0"/>
              <a:pPr/>
              <a:t>20</a:t>
            </a:fld>
            <a:endParaRPr lang="en-US" dirty="0"/>
          </a:p>
        </p:txBody>
      </p:sp>
    </p:spTree>
    <p:extLst>
      <p:ext uri="{BB962C8B-B14F-4D97-AF65-F5344CB8AC3E}">
        <p14:creationId xmlns:p14="http://schemas.microsoft.com/office/powerpoint/2010/main" val="402048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E390C55-2DDF-EC27-35B3-590DB75A5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9F17A38-25E9-38D0-E19B-66862D9A4E52}"/>
              </a:ext>
            </a:extLst>
          </p:cNvPr>
          <p:cNvSpPr>
            <a:spLocks noGrp="1"/>
          </p:cNvSpPr>
          <p:nvPr>
            <p:ph type="title"/>
          </p:nvPr>
        </p:nvSpPr>
        <p:spPr/>
        <p:txBody>
          <a:bodyPr/>
          <a:lstStyle/>
          <a:p>
            <a:r>
              <a:rPr lang="en-IN" sz="4000" b="1" i="0" u="none" strike="noStrike" baseline="0" dirty="0">
                <a:latin typeface="+mn-lt"/>
              </a:rPr>
              <a:t>The User Experience (UX)</a:t>
            </a:r>
            <a:endParaRPr lang="en-IN" dirty="0"/>
          </a:p>
        </p:txBody>
      </p:sp>
      <p:sp>
        <p:nvSpPr>
          <p:cNvPr id="3" name="Content Placeholder 2">
            <a:extLst>
              <a:ext uri="{FF2B5EF4-FFF2-40B4-BE49-F238E27FC236}">
                <a16:creationId xmlns:a16="http://schemas.microsoft.com/office/drawing/2014/main" xmlns="" id="{76CF782F-7E78-7528-BDAB-5C6AF5E31C9C}"/>
              </a:ext>
            </a:extLst>
          </p:cNvPr>
          <p:cNvSpPr>
            <a:spLocks noGrp="1"/>
          </p:cNvSpPr>
          <p:nvPr>
            <p:ph idx="1"/>
          </p:nvPr>
        </p:nvSpPr>
        <p:spPr>
          <a:xfrm>
            <a:off x="304800" y="1371600"/>
            <a:ext cx="11658600" cy="4800600"/>
          </a:xfrm>
        </p:spPr>
        <p:txBody>
          <a:bodyPr>
            <a:normAutofit/>
          </a:bodyPr>
          <a:lstStyle/>
          <a:p>
            <a:pPr marL="0" indent="0">
              <a:buNone/>
            </a:pPr>
            <a:r>
              <a:rPr lang="en-US" sz="2400" b="1" dirty="0"/>
              <a:t>The </a:t>
            </a:r>
            <a:r>
              <a:rPr lang="en-US" sz="2400" b="1" dirty="0" err="1"/>
              <a:t>Spatio</a:t>
            </a:r>
            <a:r>
              <a:rPr lang="en-US" sz="2400" b="1" dirty="0"/>
              <a:t>-Temporal Thread</a:t>
            </a:r>
          </a:p>
          <a:p>
            <a:r>
              <a:rPr lang="en-US" sz="2400" dirty="0"/>
              <a:t>This refers to the </a:t>
            </a:r>
            <a:r>
              <a:rPr lang="en-US" sz="2400" b="1" dirty="0"/>
              <a:t>space and time context</a:t>
            </a:r>
            <a:r>
              <a:rPr lang="en-US" sz="2400" dirty="0"/>
              <a:t> in which experiences occur and how they affect user behavior.</a:t>
            </a:r>
          </a:p>
          <a:p>
            <a:r>
              <a:rPr lang="en-US" sz="2400" dirty="0"/>
              <a:t>Different settings influence how we </a:t>
            </a:r>
            <a:r>
              <a:rPr lang="en-US" sz="2400" b="1" dirty="0"/>
              <a:t>perceive time and space</a:t>
            </a:r>
            <a:r>
              <a:rPr lang="en-US" sz="2400" dirty="0"/>
              <a:t>:</a:t>
            </a:r>
          </a:p>
          <a:p>
            <a:r>
              <a:rPr lang="en-US" sz="2400" dirty="0"/>
              <a:t>Time may feel fast, slow, or frozen based on engagement.</a:t>
            </a:r>
          </a:p>
          <a:p>
            <a:r>
              <a:rPr lang="en-US" sz="2400" dirty="0"/>
              <a:t>Space may feel private or public, safe or exposed.</a:t>
            </a:r>
          </a:p>
          <a:p>
            <a:pPr marL="0" indent="0">
              <a:buNone/>
            </a:pPr>
            <a:endParaRPr lang="en-US" sz="2400" b="1" dirty="0"/>
          </a:p>
          <a:p>
            <a:pPr marL="0" indent="0">
              <a:buNone/>
            </a:pPr>
            <a:r>
              <a:rPr lang="en-US" sz="2400" b="1" dirty="0"/>
              <a:t>Modern Examples</a:t>
            </a:r>
            <a:r>
              <a:rPr lang="en-US" sz="2400" dirty="0"/>
              <a:t>:</a:t>
            </a:r>
          </a:p>
          <a:p>
            <a:r>
              <a:rPr lang="en-US" sz="2400" dirty="0"/>
              <a:t>Using </a:t>
            </a:r>
            <a:r>
              <a:rPr lang="en-US" sz="2400" b="1" dirty="0"/>
              <a:t>Google Meet</a:t>
            </a:r>
            <a:r>
              <a:rPr lang="en-US" sz="2400" dirty="0"/>
              <a:t> in a noisy café vs a quiet office</a:t>
            </a:r>
          </a:p>
          <a:p>
            <a:r>
              <a:rPr lang="en-US" sz="2400" b="1" dirty="0"/>
              <a:t>Netflix binge-watching</a:t>
            </a:r>
            <a:r>
              <a:rPr lang="en-US" sz="2400" dirty="0"/>
              <a:t> feels like time passes quickly due to engaging UX</a:t>
            </a:r>
          </a:p>
          <a:p>
            <a:r>
              <a:rPr lang="en-US" sz="2400" b="1" dirty="0"/>
              <a:t>Work-from-home apps</a:t>
            </a:r>
            <a:r>
              <a:rPr lang="en-US" sz="2400" dirty="0"/>
              <a:t> like Notion or Slack provide flexibility in space and time use</a:t>
            </a:r>
          </a:p>
          <a:p>
            <a:pPr marL="0" indent="0" algn="just">
              <a:buNone/>
            </a:pPr>
            <a:endParaRPr lang="en-IN" sz="2400" dirty="0"/>
          </a:p>
        </p:txBody>
      </p:sp>
      <p:sp>
        <p:nvSpPr>
          <p:cNvPr id="4" name="Date Placeholder 3">
            <a:extLst>
              <a:ext uri="{FF2B5EF4-FFF2-40B4-BE49-F238E27FC236}">
                <a16:creationId xmlns:a16="http://schemas.microsoft.com/office/drawing/2014/main" xmlns="" id="{5938FBCD-8A56-CD78-8E25-C49859711D7C}"/>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C1C5E9CC-EE82-C396-CE9F-3244B94CD64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ECB02CC-4D4F-171C-82CB-0EC0AF3ED537}"/>
              </a:ext>
            </a:extLst>
          </p:cNvPr>
          <p:cNvSpPr>
            <a:spLocks noGrp="1"/>
          </p:cNvSpPr>
          <p:nvPr>
            <p:ph type="sldNum" sz="quarter" idx="12"/>
          </p:nvPr>
        </p:nvSpPr>
        <p:spPr/>
        <p:txBody>
          <a:bodyPr/>
          <a:lstStyle/>
          <a:p>
            <a:fld id="{C4FA3F07-B4E9-4FEB-BC07-B9713C186F28}" type="slidenum">
              <a:rPr lang="en-US" smtClean="0"/>
              <a:pPr/>
              <a:t>21</a:t>
            </a:fld>
            <a:endParaRPr lang="en-US" dirty="0"/>
          </a:p>
        </p:txBody>
      </p:sp>
    </p:spTree>
    <p:extLst>
      <p:ext uri="{BB962C8B-B14F-4D97-AF65-F5344CB8AC3E}">
        <p14:creationId xmlns:p14="http://schemas.microsoft.com/office/powerpoint/2010/main" val="380900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BE88C5-4CD0-97AB-4505-440808BA4D65}"/>
              </a:ext>
            </a:extLst>
          </p:cNvPr>
          <p:cNvSpPr>
            <a:spLocks noGrp="1"/>
          </p:cNvSpPr>
          <p:nvPr>
            <p:ph type="title"/>
          </p:nvPr>
        </p:nvSpPr>
        <p:spPr/>
        <p:txBody>
          <a:bodyPr>
            <a:normAutofit/>
          </a:bodyPr>
          <a:lstStyle/>
          <a:p>
            <a:r>
              <a:rPr lang="en-US" b="1" i="0" u="none" strike="noStrike" baseline="0" dirty="0"/>
              <a:t>Interaction Design and the User Experience</a:t>
            </a:r>
            <a:endParaRPr lang="en-IN" sz="7200" b="1" dirty="0"/>
          </a:p>
        </p:txBody>
      </p:sp>
      <p:sp>
        <p:nvSpPr>
          <p:cNvPr id="3" name="Content Placeholder 2">
            <a:extLst>
              <a:ext uri="{FF2B5EF4-FFF2-40B4-BE49-F238E27FC236}">
                <a16:creationId xmlns:a16="http://schemas.microsoft.com/office/drawing/2014/main" xmlns="" id="{48879D43-AE13-7BB1-4245-4BE2037ED98D}"/>
              </a:ext>
            </a:extLst>
          </p:cNvPr>
          <p:cNvSpPr>
            <a:spLocks noGrp="1"/>
          </p:cNvSpPr>
          <p:nvPr>
            <p:ph idx="1"/>
          </p:nvPr>
        </p:nvSpPr>
        <p:spPr>
          <a:xfrm>
            <a:off x="6106886" y="3733800"/>
            <a:ext cx="5638800" cy="868362"/>
          </a:xfrm>
        </p:spPr>
        <p:txBody>
          <a:bodyPr>
            <a:normAutofit/>
          </a:bodyPr>
          <a:lstStyle/>
          <a:p>
            <a:pPr marL="0" indent="0" algn="ctr">
              <a:buNone/>
            </a:pPr>
            <a:r>
              <a:rPr lang="en-IN" sz="4800" b="1" dirty="0"/>
              <a:t>What is usability ???</a:t>
            </a:r>
          </a:p>
        </p:txBody>
      </p:sp>
      <p:sp>
        <p:nvSpPr>
          <p:cNvPr id="4" name="Date Placeholder 3">
            <a:extLst>
              <a:ext uri="{FF2B5EF4-FFF2-40B4-BE49-F238E27FC236}">
                <a16:creationId xmlns:a16="http://schemas.microsoft.com/office/drawing/2014/main" xmlns="" id="{2CC0469E-4568-590C-D404-689CB39C378E}"/>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E2EE1A2-7528-90FE-3EF2-0DB4B5C76773}"/>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FA9CE69-453C-9D71-F75F-A7310297760C}"/>
              </a:ext>
            </a:extLst>
          </p:cNvPr>
          <p:cNvSpPr>
            <a:spLocks noGrp="1"/>
          </p:cNvSpPr>
          <p:nvPr>
            <p:ph type="sldNum" sz="quarter" idx="12"/>
          </p:nvPr>
        </p:nvSpPr>
        <p:spPr/>
        <p:txBody>
          <a:bodyPr/>
          <a:lstStyle/>
          <a:p>
            <a:fld id="{C4FA3F07-B4E9-4FEB-BC07-B9713C186F28}" type="slidenum">
              <a:rPr lang="en-US" smtClean="0"/>
              <a:pPr/>
              <a:t>22</a:t>
            </a:fld>
            <a:endParaRPr lang="en-US" dirty="0"/>
          </a:p>
        </p:txBody>
      </p:sp>
      <p:pic>
        <p:nvPicPr>
          <p:cNvPr id="8" name="Picture 7">
            <a:extLst>
              <a:ext uri="{FF2B5EF4-FFF2-40B4-BE49-F238E27FC236}">
                <a16:creationId xmlns:a16="http://schemas.microsoft.com/office/drawing/2014/main" xmlns="" id="{0233E518-5C6A-9382-BADE-B05E31FDC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99" y="1295400"/>
            <a:ext cx="5881915" cy="5045076"/>
          </a:xfrm>
          <a:prstGeom prst="rect">
            <a:avLst/>
          </a:prstGeom>
        </p:spPr>
      </p:pic>
    </p:spTree>
    <p:extLst>
      <p:ext uri="{BB962C8B-B14F-4D97-AF65-F5344CB8AC3E}">
        <p14:creationId xmlns:p14="http://schemas.microsoft.com/office/powerpoint/2010/main" val="2691174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BE88C5-4CD0-97AB-4505-440808BA4D65}"/>
              </a:ext>
            </a:extLst>
          </p:cNvPr>
          <p:cNvSpPr>
            <a:spLocks noGrp="1"/>
          </p:cNvSpPr>
          <p:nvPr>
            <p:ph type="title"/>
          </p:nvPr>
        </p:nvSpPr>
        <p:spPr/>
        <p:txBody>
          <a:bodyPr>
            <a:normAutofit/>
          </a:bodyPr>
          <a:lstStyle/>
          <a:p>
            <a:r>
              <a:rPr lang="en-US" b="1" i="0" u="none" strike="noStrike" baseline="0" dirty="0"/>
              <a:t>Interaction Design and the User Experience</a:t>
            </a:r>
            <a:endParaRPr lang="en-IN" sz="7200" b="1" dirty="0"/>
          </a:p>
        </p:txBody>
      </p:sp>
      <p:sp>
        <p:nvSpPr>
          <p:cNvPr id="3" name="Content Placeholder 2">
            <a:extLst>
              <a:ext uri="{FF2B5EF4-FFF2-40B4-BE49-F238E27FC236}">
                <a16:creationId xmlns:a16="http://schemas.microsoft.com/office/drawing/2014/main" xmlns="" id="{48879D43-AE13-7BB1-4245-4BE2037ED98D}"/>
              </a:ext>
            </a:extLst>
          </p:cNvPr>
          <p:cNvSpPr>
            <a:spLocks noGrp="1"/>
          </p:cNvSpPr>
          <p:nvPr>
            <p:ph idx="1"/>
          </p:nvPr>
        </p:nvSpPr>
        <p:spPr>
          <a:xfrm>
            <a:off x="203200" y="1262875"/>
            <a:ext cx="11836400" cy="5088619"/>
          </a:xfrm>
        </p:spPr>
        <p:txBody>
          <a:bodyPr>
            <a:normAutofit/>
          </a:bodyPr>
          <a:lstStyle/>
          <a:p>
            <a:pPr marL="0" indent="0">
              <a:buNone/>
            </a:pPr>
            <a:r>
              <a:rPr lang="en-US" sz="2400" b="1" dirty="0"/>
              <a:t>Usability</a:t>
            </a:r>
            <a:r>
              <a:rPr lang="en-US" sz="2400" dirty="0"/>
              <a:t> refers to how effectively, efficiently, and satisfactorily a user can interact with a product or system. It focuses on making </a:t>
            </a:r>
            <a:r>
              <a:rPr lang="en-US" sz="2400" b="1" dirty="0"/>
              <a:t>interactive products</a:t>
            </a:r>
            <a:r>
              <a:rPr lang="en-US" sz="2400" dirty="0"/>
              <a:t>:</a:t>
            </a:r>
          </a:p>
          <a:p>
            <a:r>
              <a:rPr lang="en-US" sz="2400" dirty="0"/>
              <a:t>Easy to learn</a:t>
            </a:r>
          </a:p>
          <a:p>
            <a:r>
              <a:rPr lang="en-US" sz="2400" dirty="0"/>
              <a:t>Efficient to use</a:t>
            </a:r>
          </a:p>
          <a:p>
            <a:r>
              <a:rPr lang="en-US" sz="2400" dirty="0"/>
              <a:t>Safe</a:t>
            </a:r>
          </a:p>
          <a:p>
            <a:r>
              <a:rPr lang="en-US" sz="2400" dirty="0"/>
              <a:t>Enjoyable</a:t>
            </a:r>
          </a:p>
          <a:p>
            <a:r>
              <a:rPr lang="en-US" sz="2400" dirty="0"/>
              <a:t>Supportive in achieving the user's goals across contexts like </a:t>
            </a:r>
            <a:r>
              <a:rPr lang="en-US" sz="2400" b="1" dirty="0"/>
              <a:t>work</a:t>
            </a:r>
            <a:r>
              <a:rPr lang="en-US" sz="2400" dirty="0"/>
              <a:t>, </a:t>
            </a:r>
            <a:r>
              <a:rPr lang="en-US" sz="2400" b="1" dirty="0"/>
              <a:t>school</a:t>
            </a:r>
            <a:r>
              <a:rPr lang="en-US" sz="2400" dirty="0"/>
              <a:t>, and </a:t>
            </a:r>
            <a:r>
              <a:rPr lang="en-US" sz="2400" b="1" dirty="0"/>
              <a:t>everyday life</a:t>
            </a:r>
            <a:r>
              <a:rPr lang="en-US" sz="2400" dirty="0"/>
              <a:t>.</a:t>
            </a:r>
          </a:p>
          <a:p>
            <a:pPr marL="0" indent="0" algn="just">
              <a:buNone/>
            </a:pPr>
            <a:endParaRPr lang="en-IN" sz="2400" b="1" dirty="0"/>
          </a:p>
        </p:txBody>
      </p:sp>
      <p:sp>
        <p:nvSpPr>
          <p:cNvPr id="4" name="Date Placeholder 3">
            <a:extLst>
              <a:ext uri="{FF2B5EF4-FFF2-40B4-BE49-F238E27FC236}">
                <a16:creationId xmlns:a16="http://schemas.microsoft.com/office/drawing/2014/main" xmlns="" id="{2CC0469E-4568-590C-D404-689CB39C378E}"/>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E2EE1A2-7528-90FE-3EF2-0DB4B5C76773}"/>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FA9CE69-453C-9D71-F75F-A7310297760C}"/>
              </a:ext>
            </a:extLst>
          </p:cNvPr>
          <p:cNvSpPr>
            <a:spLocks noGrp="1"/>
          </p:cNvSpPr>
          <p:nvPr>
            <p:ph type="sldNum" sz="quarter" idx="12"/>
          </p:nvPr>
        </p:nvSpPr>
        <p:spPr/>
        <p:txBody>
          <a:bodyPr/>
          <a:lstStyle/>
          <a:p>
            <a:fld id="{C4FA3F07-B4E9-4FEB-BC07-B9713C186F28}" type="slidenum">
              <a:rPr lang="en-US" smtClean="0"/>
              <a:pPr/>
              <a:t>23</a:t>
            </a:fld>
            <a:endParaRPr lang="en-US" dirty="0"/>
          </a:p>
        </p:txBody>
      </p:sp>
    </p:spTree>
    <p:extLst>
      <p:ext uri="{BB962C8B-B14F-4D97-AF65-F5344CB8AC3E}">
        <p14:creationId xmlns:p14="http://schemas.microsoft.com/office/powerpoint/2010/main" val="361354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80B6ABA-1F0A-6FA4-0362-AF56CEDDA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0DEC304-5A3E-CF75-2901-E0C02C45BEA3}"/>
              </a:ext>
            </a:extLst>
          </p:cNvPr>
          <p:cNvSpPr>
            <a:spLocks noGrp="1"/>
          </p:cNvSpPr>
          <p:nvPr>
            <p:ph type="title"/>
          </p:nvPr>
        </p:nvSpPr>
        <p:spPr/>
        <p:txBody>
          <a:bodyPr>
            <a:normAutofit/>
          </a:bodyPr>
          <a:lstStyle/>
          <a:p>
            <a:r>
              <a:rPr lang="en-US" b="1" i="0" u="none" strike="noStrike" baseline="0" dirty="0"/>
              <a:t>Interaction Design and the User Experience</a:t>
            </a:r>
            <a:endParaRPr lang="en-IN" sz="7200" b="1" dirty="0"/>
          </a:p>
        </p:txBody>
      </p:sp>
      <p:sp>
        <p:nvSpPr>
          <p:cNvPr id="3" name="Content Placeholder 2">
            <a:extLst>
              <a:ext uri="{FF2B5EF4-FFF2-40B4-BE49-F238E27FC236}">
                <a16:creationId xmlns:a16="http://schemas.microsoft.com/office/drawing/2014/main" xmlns="" id="{5ACAEA7C-1580-B52A-9B94-E49BEC45ACBB}"/>
              </a:ext>
            </a:extLst>
          </p:cNvPr>
          <p:cNvSpPr>
            <a:spLocks noGrp="1"/>
          </p:cNvSpPr>
          <p:nvPr>
            <p:ph idx="1"/>
          </p:nvPr>
        </p:nvSpPr>
        <p:spPr>
          <a:xfrm>
            <a:off x="203200" y="1262877"/>
            <a:ext cx="11836400" cy="4985524"/>
          </a:xfrm>
        </p:spPr>
        <p:txBody>
          <a:bodyPr>
            <a:normAutofit fontScale="25000" lnSpcReduction="20000"/>
          </a:bodyPr>
          <a:lstStyle/>
          <a:p>
            <a:pPr marL="0" indent="0">
              <a:buNone/>
            </a:pPr>
            <a:r>
              <a:rPr lang="en-US" sz="11200" b="1" dirty="0"/>
              <a:t>🔶 Six Key Usability Goals:</a:t>
            </a:r>
          </a:p>
          <a:p>
            <a:pPr lvl="1"/>
            <a:r>
              <a:rPr lang="en-US" sz="7200" b="1" dirty="0"/>
              <a:t>Effectiveness</a:t>
            </a:r>
            <a:r>
              <a:rPr lang="en-US" sz="7200" dirty="0"/>
              <a:t> – How accurately and completely users achieve their goals.</a:t>
            </a:r>
            <a:br>
              <a:rPr lang="en-US" sz="7200" dirty="0"/>
            </a:br>
            <a:r>
              <a:rPr lang="en-US" sz="7200" dirty="0"/>
              <a:t>🟢 </a:t>
            </a:r>
            <a:r>
              <a:rPr lang="en-US" sz="7200" i="1" dirty="0"/>
              <a:t>Example:</a:t>
            </a:r>
            <a:r>
              <a:rPr lang="en-US" sz="7200" dirty="0"/>
              <a:t> A banking app successfully completes a money transfer without errors.</a:t>
            </a:r>
          </a:p>
          <a:p>
            <a:pPr lvl="1"/>
            <a:endParaRPr lang="en-US" sz="7200" dirty="0"/>
          </a:p>
          <a:p>
            <a:pPr lvl="1"/>
            <a:r>
              <a:rPr lang="en-US" sz="7200" b="1" dirty="0"/>
              <a:t>Efficiency – </a:t>
            </a:r>
            <a:r>
              <a:rPr lang="en-US" sz="7200" dirty="0"/>
              <a:t>How quickly users can perform tasks once they’ve learned the system</a:t>
            </a:r>
            <a:r>
              <a:rPr lang="en-US" sz="7200" b="1" dirty="0"/>
              <a:t>.</a:t>
            </a:r>
            <a:br>
              <a:rPr lang="en-US" sz="7200" b="1" dirty="0"/>
            </a:br>
            <a:r>
              <a:rPr lang="en-US" sz="7200" b="1" dirty="0"/>
              <a:t>🟢 Example: </a:t>
            </a:r>
            <a:r>
              <a:rPr lang="en-US" sz="7200" dirty="0"/>
              <a:t>Google Search delivers relevant results within seconds.</a:t>
            </a:r>
          </a:p>
          <a:p>
            <a:pPr lvl="1"/>
            <a:endParaRPr lang="en-US" sz="7200" dirty="0"/>
          </a:p>
          <a:p>
            <a:pPr lvl="1"/>
            <a:r>
              <a:rPr lang="en-US" sz="7200" b="1" dirty="0"/>
              <a:t>Safety – </a:t>
            </a:r>
            <a:r>
              <a:rPr lang="en-US" sz="7200" dirty="0"/>
              <a:t>Preventing errors and protecting users from dangerous outcomes.</a:t>
            </a:r>
            <a:r>
              <a:rPr lang="en-US" sz="7200" b="1" dirty="0"/>
              <a:t/>
            </a:r>
            <a:br>
              <a:rPr lang="en-US" sz="7200" b="1" dirty="0"/>
            </a:br>
            <a:r>
              <a:rPr lang="en-US" sz="7200" b="1" dirty="0"/>
              <a:t>🟢 Example: </a:t>
            </a:r>
            <a:r>
              <a:rPr lang="en-US" sz="7200" dirty="0"/>
              <a:t>Gmail’s "Undo Send" option prevents accidental email sends.</a:t>
            </a:r>
          </a:p>
          <a:p>
            <a:pPr lvl="1"/>
            <a:endParaRPr lang="en-US" sz="7200" dirty="0"/>
          </a:p>
          <a:p>
            <a:pPr lvl="1"/>
            <a:r>
              <a:rPr lang="en-US" sz="7200" b="1" dirty="0"/>
              <a:t>Utility – </a:t>
            </a:r>
            <a:r>
              <a:rPr lang="en-US" sz="7200" dirty="0"/>
              <a:t>The right functionality to do what users need.</a:t>
            </a:r>
            <a:r>
              <a:rPr lang="en-US" sz="7200" b="1" dirty="0"/>
              <a:t/>
            </a:r>
            <a:br>
              <a:rPr lang="en-US" sz="7200" b="1" dirty="0"/>
            </a:br>
            <a:r>
              <a:rPr lang="en-US" sz="7200" b="1" dirty="0"/>
              <a:t>🟢 Example: </a:t>
            </a:r>
            <a:r>
              <a:rPr lang="en-US" sz="7200" dirty="0"/>
              <a:t>A calendar app allowing event creation, recurring entries, and reminders.</a:t>
            </a:r>
          </a:p>
          <a:p>
            <a:pPr lvl="1"/>
            <a:endParaRPr lang="en-US" sz="7200" dirty="0"/>
          </a:p>
          <a:p>
            <a:pPr lvl="1"/>
            <a:r>
              <a:rPr lang="en-US" sz="7200" b="1" dirty="0"/>
              <a:t>Learnability – </a:t>
            </a:r>
            <a:r>
              <a:rPr lang="en-US" sz="7200" dirty="0"/>
              <a:t>How easy it is for new users to get started.</a:t>
            </a:r>
            <a:r>
              <a:rPr lang="en-US" sz="7200" b="1" dirty="0"/>
              <a:t/>
            </a:r>
            <a:br>
              <a:rPr lang="en-US" sz="7200" b="1" dirty="0"/>
            </a:br>
            <a:r>
              <a:rPr lang="en-US" sz="7200" b="1" dirty="0"/>
              <a:t>🟢 Example: </a:t>
            </a:r>
            <a:r>
              <a:rPr lang="en-US" sz="7200" dirty="0"/>
              <a:t>Canva allows new users to create designs quickly using drag-and-drop templates.</a:t>
            </a:r>
          </a:p>
          <a:p>
            <a:pPr lvl="1"/>
            <a:endParaRPr lang="en-US" sz="7200" dirty="0"/>
          </a:p>
          <a:p>
            <a:pPr lvl="1"/>
            <a:r>
              <a:rPr lang="en-US" sz="7200" b="1" dirty="0"/>
              <a:t>Memorability – </a:t>
            </a:r>
            <a:r>
              <a:rPr lang="en-US" sz="7200" dirty="0"/>
              <a:t>How easily users can return to a system after a break without needing to relearn.</a:t>
            </a:r>
            <a:br>
              <a:rPr lang="en-US" sz="7200" dirty="0"/>
            </a:br>
            <a:r>
              <a:rPr lang="en-US" sz="7200" b="1" dirty="0"/>
              <a:t>🟢 Example: </a:t>
            </a:r>
            <a:r>
              <a:rPr lang="en-US" sz="7200" dirty="0"/>
              <a:t>Users who return to Amazon after months can still easily find the cart, search bar, and wish list.</a:t>
            </a:r>
          </a:p>
        </p:txBody>
      </p:sp>
      <p:sp>
        <p:nvSpPr>
          <p:cNvPr id="4" name="Date Placeholder 3">
            <a:extLst>
              <a:ext uri="{FF2B5EF4-FFF2-40B4-BE49-F238E27FC236}">
                <a16:creationId xmlns:a16="http://schemas.microsoft.com/office/drawing/2014/main" xmlns="" id="{004406BA-26C4-9C3D-9E9B-0FA5C75DC38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326D356A-458E-134B-6540-D387E983B47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9767CA5-7D75-41AF-1ACC-F9A7E31C9689}"/>
              </a:ext>
            </a:extLst>
          </p:cNvPr>
          <p:cNvSpPr>
            <a:spLocks noGrp="1"/>
          </p:cNvSpPr>
          <p:nvPr>
            <p:ph type="sldNum" sz="quarter" idx="12"/>
          </p:nvPr>
        </p:nvSpPr>
        <p:spPr/>
        <p:txBody>
          <a:bodyPr/>
          <a:lstStyle/>
          <a:p>
            <a:fld id="{C4FA3F07-B4E9-4FEB-BC07-B9713C186F28}" type="slidenum">
              <a:rPr lang="en-US" smtClean="0"/>
              <a:pPr/>
              <a:t>24</a:t>
            </a:fld>
            <a:endParaRPr lang="en-US" dirty="0"/>
          </a:p>
        </p:txBody>
      </p:sp>
    </p:spTree>
    <p:extLst>
      <p:ext uri="{BB962C8B-B14F-4D97-AF65-F5344CB8AC3E}">
        <p14:creationId xmlns:p14="http://schemas.microsoft.com/office/powerpoint/2010/main" val="210345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BEB3887-6BB6-2815-D73E-AAED4F8E7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EE8CB55-BC1A-6B00-7C4B-C4A2E640E974}"/>
              </a:ext>
            </a:extLst>
          </p:cNvPr>
          <p:cNvSpPr>
            <a:spLocks noGrp="1"/>
          </p:cNvSpPr>
          <p:nvPr>
            <p:ph type="title"/>
          </p:nvPr>
        </p:nvSpPr>
        <p:spPr/>
        <p:txBody>
          <a:bodyPr>
            <a:normAutofit/>
          </a:bodyPr>
          <a:lstStyle/>
          <a:p>
            <a:r>
              <a:rPr lang="en-US" b="1" i="0" u="none" strike="noStrike" baseline="0" dirty="0"/>
              <a:t>Interaction Design and the User Experience</a:t>
            </a:r>
            <a:endParaRPr lang="en-IN" sz="7200" b="1" dirty="0"/>
          </a:p>
        </p:txBody>
      </p:sp>
      <p:sp>
        <p:nvSpPr>
          <p:cNvPr id="3" name="Content Placeholder 2">
            <a:extLst>
              <a:ext uri="{FF2B5EF4-FFF2-40B4-BE49-F238E27FC236}">
                <a16:creationId xmlns:a16="http://schemas.microsoft.com/office/drawing/2014/main" xmlns="" id="{6545A992-98D5-F28B-596E-C08B60DE6C80}"/>
              </a:ext>
            </a:extLst>
          </p:cNvPr>
          <p:cNvSpPr>
            <a:spLocks noGrp="1"/>
          </p:cNvSpPr>
          <p:nvPr>
            <p:ph idx="1"/>
          </p:nvPr>
        </p:nvSpPr>
        <p:spPr>
          <a:xfrm>
            <a:off x="203200" y="1262875"/>
            <a:ext cx="11836400" cy="5088619"/>
          </a:xfrm>
        </p:spPr>
        <p:txBody>
          <a:bodyPr>
            <a:normAutofit/>
          </a:bodyPr>
          <a:lstStyle/>
          <a:p>
            <a:pPr marL="0" indent="0">
              <a:buNone/>
            </a:pPr>
            <a:r>
              <a:rPr lang="en-US" b="1" dirty="0"/>
              <a:t>🔷 Why Operationalize Usability Goals?</a:t>
            </a:r>
          </a:p>
          <a:p>
            <a:r>
              <a:rPr lang="en-US" dirty="0"/>
              <a:t>Usability goals are </a:t>
            </a:r>
            <a:r>
              <a:rPr lang="en-US" b="1" dirty="0"/>
              <a:t>converted into practical questions</a:t>
            </a:r>
            <a:r>
              <a:rPr lang="en-US" dirty="0"/>
              <a:t> (e.g., “Can a first-time user complete the task in under 3 minutes?”).</a:t>
            </a:r>
          </a:p>
          <a:p>
            <a:r>
              <a:rPr lang="en-US" dirty="0"/>
              <a:t>These questions help designers identify:</a:t>
            </a:r>
          </a:p>
          <a:p>
            <a:pPr lvl="1"/>
            <a:r>
              <a:rPr lang="en-US" dirty="0"/>
              <a:t>Hidden design flaws</a:t>
            </a:r>
          </a:p>
          <a:p>
            <a:pPr lvl="1"/>
            <a:r>
              <a:rPr lang="en-US" dirty="0"/>
              <a:t>Potential usability issues</a:t>
            </a:r>
          </a:p>
          <a:p>
            <a:pPr lvl="1"/>
            <a:r>
              <a:rPr lang="en-US" dirty="0"/>
              <a:t>Conflicting expectations from users</a:t>
            </a:r>
          </a:p>
          <a:p>
            <a:pPr marL="0" indent="0">
              <a:buNone/>
            </a:pPr>
            <a:endParaRPr lang="en-US" dirty="0"/>
          </a:p>
          <a:p>
            <a:pPr marL="0" indent="0">
              <a:buNone/>
            </a:pPr>
            <a:r>
              <a:rPr lang="en-US" dirty="0"/>
              <a:t>✅ </a:t>
            </a:r>
            <a:r>
              <a:rPr lang="en-US" i="1" dirty="0"/>
              <a:t>Benefit:</a:t>
            </a:r>
            <a:r>
              <a:rPr lang="en-US" dirty="0"/>
              <a:t> This approach enables </a:t>
            </a:r>
            <a:r>
              <a:rPr lang="en-US" b="1" dirty="0"/>
              <a:t>early detection</a:t>
            </a:r>
            <a:r>
              <a:rPr lang="en-US" dirty="0"/>
              <a:t> of design problems, saving time and improving the overall </a:t>
            </a:r>
            <a:r>
              <a:rPr lang="en-US" b="1" dirty="0"/>
              <a:t>user experience</a:t>
            </a:r>
            <a:r>
              <a:rPr lang="en-US" dirty="0"/>
              <a:t> before deployment.</a:t>
            </a:r>
          </a:p>
          <a:p>
            <a:pPr marL="0" indent="0" algn="just">
              <a:buNone/>
            </a:pPr>
            <a:endParaRPr lang="en-IN" sz="6000" b="1" dirty="0"/>
          </a:p>
        </p:txBody>
      </p:sp>
      <p:sp>
        <p:nvSpPr>
          <p:cNvPr id="4" name="Date Placeholder 3">
            <a:extLst>
              <a:ext uri="{FF2B5EF4-FFF2-40B4-BE49-F238E27FC236}">
                <a16:creationId xmlns:a16="http://schemas.microsoft.com/office/drawing/2014/main" xmlns="" id="{A3F8CCB7-A571-7DA2-A61C-7B1FF523021F}"/>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2DF16B8-9668-9EAD-DC72-AB015A30182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737688C4-C433-6454-4A58-CB63C063E7FC}"/>
              </a:ext>
            </a:extLst>
          </p:cNvPr>
          <p:cNvSpPr>
            <a:spLocks noGrp="1"/>
          </p:cNvSpPr>
          <p:nvPr>
            <p:ph type="sldNum" sz="quarter" idx="12"/>
          </p:nvPr>
        </p:nvSpPr>
        <p:spPr/>
        <p:txBody>
          <a:bodyPr/>
          <a:lstStyle/>
          <a:p>
            <a:fld id="{C4FA3F07-B4E9-4FEB-BC07-B9713C186F28}" type="slidenum">
              <a:rPr lang="en-US" smtClean="0"/>
              <a:pPr/>
              <a:t>25</a:t>
            </a:fld>
            <a:endParaRPr lang="en-US" dirty="0"/>
          </a:p>
        </p:txBody>
      </p:sp>
    </p:spTree>
    <p:extLst>
      <p:ext uri="{BB962C8B-B14F-4D97-AF65-F5344CB8AC3E}">
        <p14:creationId xmlns:p14="http://schemas.microsoft.com/office/powerpoint/2010/main" val="3149111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204CC9-8F88-0E4F-046C-2FBDBEBB4990}"/>
              </a:ext>
            </a:extLst>
          </p:cNvPr>
          <p:cNvSpPr>
            <a:spLocks noGrp="1"/>
          </p:cNvSpPr>
          <p:nvPr>
            <p:ph type="title"/>
          </p:nvPr>
        </p:nvSpPr>
        <p:spPr/>
        <p:txBody>
          <a:bodyPr/>
          <a:lstStyle/>
          <a:p>
            <a:r>
              <a:rPr lang="en-US" b="1" i="0" u="none" strike="noStrike" baseline="0" dirty="0"/>
              <a:t>Interaction Design and the User Experience</a:t>
            </a:r>
            <a:endParaRPr lang="en-IN" dirty="0"/>
          </a:p>
        </p:txBody>
      </p:sp>
      <p:sp>
        <p:nvSpPr>
          <p:cNvPr id="3" name="Content Placeholder 2">
            <a:extLst>
              <a:ext uri="{FF2B5EF4-FFF2-40B4-BE49-F238E27FC236}">
                <a16:creationId xmlns:a16="http://schemas.microsoft.com/office/drawing/2014/main" xmlns="" id="{7C9D49A7-F8E9-9C73-02A4-772EA12EEA8E}"/>
              </a:ext>
            </a:extLst>
          </p:cNvPr>
          <p:cNvSpPr>
            <a:spLocks noGrp="1"/>
          </p:cNvSpPr>
          <p:nvPr>
            <p:ph idx="1"/>
          </p:nvPr>
        </p:nvSpPr>
        <p:spPr>
          <a:xfrm>
            <a:off x="203200" y="1368652"/>
            <a:ext cx="11684000" cy="4800600"/>
          </a:xfrm>
        </p:spPr>
        <p:txBody>
          <a:bodyPr>
            <a:noAutofit/>
          </a:bodyPr>
          <a:lstStyle/>
          <a:p>
            <a:pPr marL="0" indent="0" algn="just">
              <a:buNone/>
            </a:pPr>
            <a:r>
              <a:rPr lang="en-US" sz="1900" b="1" i="0" u="none" strike="noStrike" baseline="0" dirty="0"/>
              <a:t>Effectiveness </a:t>
            </a:r>
            <a:r>
              <a:rPr lang="en-US" sz="1900" dirty="0"/>
              <a:t>refers to how well a product </a:t>
            </a:r>
            <a:r>
              <a:rPr lang="en-US" sz="1900" b="1" dirty="0"/>
              <a:t>enables users to achieve their goals</a:t>
            </a:r>
            <a:r>
              <a:rPr lang="en-US" sz="1900" dirty="0"/>
              <a:t>. It is a general usability goal that focuses on the system doing what it's supposed to do—accurately and completely.</a:t>
            </a:r>
          </a:p>
          <a:p>
            <a:pPr marL="0" indent="0" algn="just">
              <a:buNone/>
            </a:pPr>
            <a:r>
              <a:rPr lang="en-US" sz="1900" b="1" dirty="0"/>
              <a:t>❓ Key Design Question:</a:t>
            </a:r>
          </a:p>
          <a:p>
            <a:pPr marL="0" indent="0" algn="just">
              <a:buNone/>
            </a:pPr>
            <a:r>
              <a:rPr lang="en-US" sz="1900" b="1" dirty="0"/>
              <a:t>Is the product capable of allowing people to learn, carry out their work efficiently, access the information they need, or buy the goods they want?</a:t>
            </a:r>
          </a:p>
          <a:p>
            <a:pPr marL="0" indent="0" algn="just">
              <a:buNone/>
            </a:pPr>
            <a:endParaRPr lang="en-US" sz="1900" b="1" dirty="0"/>
          </a:p>
          <a:p>
            <a:pPr marL="0" indent="0" algn="just">
              <a:buNone/>
            </a:pPr>
            <a:r>
              <a:rPr lang="en-US" sz="1900" b="1" dirty="0"/>
              <a:t>📌 Example – Online Shopping (Effectiveness in Action): </a:t>
            </a:r>
            <a:r>
              <a:rPr lang="en-US" sz="1900" dirty="0"/>
              <a:t>When a user makes a purchase online, they typically fill out forms with personal information.</a:t>
            </a:r>
          </a:p>
          <a:p>
            <a:pPr marL="0" indent="0" algn="just">
              <a:buNone/>
            </a:pPr>
            <a:r>
              <a:rPr lang="en-US" sz="1900" b="1" dirty="0"/>
              <a:t>Effectiveness is demonstrated when:</a:t>
            </a:r>
          </a:p>
          <a:p>
            <a:pPr algn="just"/>
            <a:r>
              <a:rPr lang="en-US" sz="1900" dirty="0"/>
              <a:t>The site saves that information securely.</a:t>
            </a:r>
          </a:p>
          <a:p>
            <a:pPr algn="just"/>
            <a:r>
              <a:rPr lang="en-US" sz="1900" dirty="0"/>
              <a:t>On future visits, users do not have to re-enter their details.</a:t>
            </a:r>
          </a:p>
          <a:p>
            <a:pPr algn="just"/>
            <a:r>
              <a:rPr lang="en-US" sz="1900" dirty="0"/>
              <a:t>A classic implementation of this is Amazon’s "1-Click" purchase system, where:</a:t>
            </a:r>
          </a:p>
          <a:p>
            <a:pPr lvl="1" algn="just"/>
            <a:r>
              <a:rPr lang="en-US" sz="1900" dirty="0"/>
              <a:t>Returning users can purchase an item with just one click.</a:t>
            </a:r>
          </a:p>
          <a:p>
            <a:pPr lvl="1" algn="just"/>
            <a:r>
              <a:rPr lang="en-US" sz="1900" dirty="0"/>
              <a:t>This enhances speed, convenience, and overall task success.</a:t>
            </a:r>
            <a:endParaRPr lang="en-US" sz="1900" i="0" u="none" strike="noStrike" baseline="0" dirty="0"/>
          </a:p>
        </p:txBody>
      </p:sp>
      <p:sp>
        <p:nvSpPr>
          <p:cNvPr id="4" name="Date Placeholder 3">
            <a:extLst>
              <a:ext uri="{FF2B5EF4-FFF2-40B4-BE49-F238E27FC236}">
                <a16:creationId xmlns:a16="http://schemas.microsoft.com/office/drawing/2014/main" xmlns="" id="{F03AAEA9-07E0-8FF8-6449-6D782D652369}"/>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D6F32AD-5DBC-975E-503A-A625C009FF3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51FAA666-E7F8-85B0-0F3A-CA9206D18D1F}"/>
              </a:ext>
            </a:extLst>
          </p:cNvPr>
          <p:cNvSpPr>
            <a:spLocks noGrp="1"/>
          </p:cNvSpPr>
          <p:nvPr>
            <p:ph type="sldNum" sz="quarter" idx="12"/>
          </p:nvPr>
        </p:nvSpPr>
        <p:spPr/>
        <p:txBody>
          <a:bodyPr/>
          <a:lstStyle/>
          <a:p>
            <a:fld id="{C4FA3F07-B4E9-4FEB-BC07-B9713C186F28}" type="slidenum">
              <a:rPr lang="en-US" smtClean="0"/>
              <a:pPr/>
              <a:t>26</a:t>
            </a:fld>
            <a:endParaRPr lang="en-US" dirty="0"/>
          </a:p>
        </p:txBody>
      </p:sp>
    </p:spTree>
    <p:extLst>
      <p:ext uri="{BB962C8B-B14F-4D97-AF65-F5344CB8AC3E}">
        <p14:creationId xmlns:p14="http://schemas.microsoft.com/office/powerpoint/2010/main" val="38652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594B79B-C9AB-DD73-1FC6-90B583E47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86B6FE2-BAE6-DDE1-7D6F-6F2F704EF4FC}"/>
              </a:ext>
            </a:extLst>
          </p:cNvPr>
          <p:cNvSpPr>
            <a:spLocks noGrp="1"/>
          </p:cNvSpPr>
          <p:nvPr>
            <p:ph type="title"/>
          </p:nvPr>
        </p:nvSpPr>
        <p:spPr/>
        <p:txBody>
          <a:bodyPr/>
          <a:lstStyle/>
          <a:p>
            <a:r>
              <a:rPr lang="en-US" b="1" i="0" u="none" strike="noStrike" baseline="0" dirty="0"/>
              <a:t>Interaction Design and the User Experience</a:t>
            </a:r>
            <a:endParaRPr lang="en-IN" dirty="0"/>
          </a:p>
        </p:txBody>
      </p:sp>
      <p:sp>
        <p:nvSpPr>
          <p:cNvPr id="4" name="Date Placeholder 3">
            <a:extLst>
              <a:ext uri="{FF2B5EF4-FFF2-40B4-BE49-F238E27FC236}">
                <a16:creationId xmlns:a16="http://schemas.microsoft.com/office/drawing/2014/main" xmlns="" id="{6B5576A6-E3C0-9940-A137-4F8EB5821565}"/>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9C09A61D-ECF2-6550-904B-D068F712A31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D794EE7A-DD7E-AA06-1BAB-7C5E190BE807}"/>
              </a:ext>
            </a:extLst>
          </p:cNvPr>
          <p:cNvSpPr>
            <a:spLocks noGrp="1"/>
          </p:cNvSpPr>
          <p:nvPr>
            <p:ph type="sldNum" sz="quarter" idx="12"/>
          </p:nvPr>
        </p:nvSpPr>
        <p:spPr/>
        <p:txBody>
          <a:bodyPr/>
          <a:lstStyle/>
          <a:p>
            <a:fld id="{C4FA3F07-B4E9-4FEB-BC07-B9713C186F28}" type="slidenum">
              <a:rPr lang="en-US" smtClean="0"/>
              <a:pPr/>
              <a:t>27</a:t>
            </a:fld>
            <a:endParaRPr lang="en-US" dirty="0"/>
          </a:p>
        </p:txBody>
      </p:sp>
      <p:pic>
        <p:nvPicPr>
          <p:cNvPr id="4098" name="Picture 2" descr="Generated image">
            <a:extLst>
              <a:ext uri="{FF2B5EF4-FFF2-40B4-BE49-F238E27FC236}">
                <a16:creationId xmlns:a16="http://schemas.microsoft.com/office/drawing/2014/main" xmlns="" id="{D5BFE17F-BB0F-45A0-147A-6216628C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113538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703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2802D-0E7E-1552-C039-EF5253E05696}"/>
              </a:ext>
            </a:extLst>
          </p:cNvPr>
          <p:cNvSpPr>
            <a:spLocks noGrp="1"/>
          </p:cNvSpPr>
          <p:nvPr>
            <p:ph type="title"/>
          </p:nvPr>
        </p:nvSpPr>
        <p:spPr>
          <a:xfrm>
            <a:off x="203200" y="350838"/>
            <a:ext cx="10464800" cy="868362"/>
          </a:xfrm>
        </p:spPr>
        <p:txBody>
          <a:bodyPr anchor="ctr">
            <a:normAutofit/>
          </a:bodyPr>
          <a:lstStyle/>
          <a:p>
            <a:r>
              <a:rPr lang="en-US" b="1" i="0" u="none" strike="noStrike" baseline="0" dirty="0"/>
              <a:t>Interaction Design and the User Experience</a:t>
            </a:r>
            <a:endParaRPr lang="en-IN" dirty="0"/>
          </a:p>
        </p:txBody>
      </p:sp>
      <p:sp>
        <p:nvSpPr>
          <p:cNvPr id="3" name="Content Placeholder 2">
            <a:extLst>
              <a:ext uri="{FF2B5EF4-FFF2-40B4-BE49-F238E27FC236}">
                <a16:creationId xmlns:a16="http://schemas.microsoft.com/office/drawing/2014/main" xmlns="" id="{D7AF9E77-498B-C12D-4A40-CCCD321690C4}"/>
              </a:ext>
            </a:extLst>
          </p:cNvPr>
          <p:cNvSpPr>
            <a:spLocks noGrp="1"/>
          </p:cNvSpPr>
          <p:nvPr>
            <p:ph sz="half" idx="1"/>
          </p:nvPr>
        </p:nvSpPr>
        <p:spPr>
          <a:xfrm>
            <a:off x="203200" y="1371600"/>
            <a:ext cx="8255000" cy="4800600"/>
          </a:xfrm>
        </p:spPr>
        <p:txBody>
          <a:bodyPr>
            <a:normAutofit/>
          </a:bodyPr>
          <a:lstStyle/>
          <a:p>
            <a:pPr marL="0" indent="0">
              <a:lnSpc>
                <a:spcPct val="90000"/>
              </a:lnSpc>
              <a:buNone/>
            </a:pPr>
            <a:r>
              <a:rPr lang="en-US" sz="1800" b="1" dirty="0"/>
              <a:t>Safety </a:t>
            </a:r>
            <a:r>
              <a:rPr lang="en-US" sz="1800" dirty="0"/>
              <a:t>involves </a:t>
            </a:r>
            <a:r>
              <a:rPr lang="en-US" sz="1800" b="1" dirty="0"/>
              <a:t>protecting users from dangerous conditions</a:t>
            </a:r>
            <a:r>
              <a:rPr lang="en-US" sz="1800" dirty="0"/>
              <a:t> and undesirable situations. It also relates to ergonomics—ensuring the environment and tools do not cause harm. Safety in interaction design ensures that systems are designed to prevent user errors and allow safe operation even in high-risk conditions.</a:t>
            </a:r>
            <a:r>
              <a:rPr lang="en-US" sz="1800" b="0" i="0" u="none" strike="noStrike" baseline="0" dirty="0"/>
              <a:t>.</a:t>
            </a:r>
            <a:endParaRPr lang="en-US" sz="1800" dirty="0"/>
          </a:p>
          <a:p>
            <a:pPr marL="0" indent="0">
              <a:lnSpc>
                <a:spcPct val="90000"/>
              </a:lnSpc>
              <a:buNone/>
            </a:pPr>
            <a:r>
              <a:rPr lang="en-US" sz="1800" b="1" dirty="0"/>
              <a:t>❓ Question:</a:t>
            </a:r>
            <a:r>
              <a:rPr lang="en-US" sz="1800" dirty="0"/>
              <a:t/>
            </a:r>
            <a:br>
              <a:rPr lang="en-US" sz="1800" dirty="0"/>
            </a:br>
            <a:r>
              <a:rPr lang="en-US" sz="1800" dirty="0"/>
              <a:t>Once users have learned how to use a product to carry out their tasks, can they sustain a high level of productivity </a:t>
            </a:r>
            <a:r>
              <a:rPr lang="en-US" sz="1800" b="1" dirty="0"/>
              <a:t>without facing harm or danger</a:t>
            </a:r>
            <a:r>
              <a:rPr lang="en-US" sz="1800" dirty="0"/>
              <a:t>?</a:t>
            </a:r>
          </a:p>
          <a:p>
            <a:pPr marL="0" indent="0">
              <a:lnSpc>
                <a:spcPct val="90000"/>
              </a:lnSpc>
              <a:buNone/>
            </a:pPr>
            <a:endParaRPr lang="en-US" sz="1800" dirty="0"/>
          </a:p>
          <a:p>
            <a:pPr marL="0" indent="0">
              <a:lnSpc>
                <a:spcPct val="90000"/>
              </a:lnSpc>
              <a:buNone/>
            </a:pPr>
            <a:r>
              <a:rPr lang="en-US" sz="1800" b="1" dirty="0"/>
              <a:t>Examples:</a:t>
            </a:r>
            <a:endParaRPr lang="en-US" sz="1800" dirty="0"/>
          </a:p>
          <a:p>
            <a:pPr>
              <a:lnSpc>
                <a:spcPct val="90000"/>
              </a:lnSpc>
            </a:pPr>
            <a:r>
              <a:rPr lang="en-US" sz="1800" b="1" dirty="0"/>
              <a:t>Medical Imaging Systems:</a:t>
            </a:r>
            <a:r>
              <a:rPr lang="en-US" sz="1800" dirty="0"/>
              <a:t> Operators of MRI or CT scan machines use remote software interfaces to avoid direct exposure to radiation. These systems include </a:t>
            </a:r>
            <a:r>
              <a:rPr lang="en-US" sz="1800" b="1" dirty="0"/>
              <a:t>fail-safes</a:t>
            </a:r>
            <a:r>
              <a:rPr lang="en-US" sz="1800" dirty="0"/>
              <a:t>, auto shut-off features, and warning prompts to prevent misuse.</a:t>
            </a:r>
          </a:p>
          <a:p>
            <a:pPr>
              <a:lnSpc>
                <a:spcPct val="90000"/>
              </a:lnSpc>
            </a:pPr>
            <a:r>
              <a:rPr lang="en-US" sz="1800" b="1" dirty="0"/>
              <a:t>Industrial Automation:</a:t>
            </a:r>
            <a:r>
              <a:rPr lang="en-US" sz="1800" dirty="0"/>
              <a:t> In hazardous industries (e.g., chemical plants), robots and control systems are operated via remote dashboards, reducing human exposure to toxic environments.</a:t>
            </a:r>
          </a:p>
          <a:p>
            <a:pPr>
              <a:lnSpc>
                <a:spcPct val="90000"/>
              </a:lnSpc>
            </a:pPr>
            <a:r>
              <a:rPr lang="en-US" sz="1800" b="1" dirty="0"/>
              <a:t>Self-Driving Cars:</a:t>
            </a:r>
            <a:r>
              <a:rPr lang="en-US" sz="1800" dirty="0"/>
              <a:t> These vehicles have built-in </a:t>
            </a:r>
            <a:r>
              <a:rPr lang="en-US" sz="1800" b="1" dirty="0"/>
              <a:t>collision avoidance systems</a:t>
            </a:r>
            <a:r>
              <a:rPr lang="en-US" sz="1800" dirty="0"/>
              <a:t> and alerts to reduce driver error, ensuring safety in complex road conditions.</a:t>
            </a:r>
            <a:endParaRPr lang="en-US" sz="1800" b="1" dirty="0"/>
          </a:p>
        </p:txBody>
      </p:sp>
      <p:pic>
        <p:nvPicPr>
          <p:cNvPr id="7" name="Picture 6">
            <a:extLst>
              <a:ext uri="{FF2B5EF4-FFF2-40B4-BE49-F238E27FC236}">
                <a16:creationId xmlns:a16="http://schemas.microsoft.com/office/drawing/2014/main" xmlns="" id="{10EDA0FD-E6A2-FFD6-1857-ED51397C6D88}"/>
              </a:ext>
            </a:extLst>
          </p:cNvPr>
          <p:cNvPicPr>
            <a:picLocks noChangeAspect="1"/>
          </p:cNvPicPr>
          <p:nvPr/>
        </p:nvPicPr>
        <p:blipFill>
          <a:blip r:embed="rId2">
            <a:extLst>
              <a:ext uri="{28A0092B-C50C-407E-A947-70E740481C1C}">
                <a14:useLocalDpi xmlns:a14="http://schemas.microsoft.com/office/drawing/2010/main" val="0"/>
              </a:ext>
            </a:extLst>
          </a:blip>
          <a:srcRect l="8264" r="16483" b="-1"/>
          <a:stretch>
            <a:fillRect/>
          </a:stretch>
        </p:blipFill>
        <p:spPr>
          <a:xfrm>
            <a:off x="8737600" y="1371600"/>
            <a:ext cx="3458210" cy="4800600"/>
          </a:xfrm>
          <a:prstGeom prst="rect">
            <a:avLst/>
          </a:prstGeom>
          <a:noFill/>
        </p:spPr>
      </p:pic>
      <p:sp>
        <p:nvSpPr>
          <p:cNvPr id="4" name="Date Placeholder 3">
            <a:extLst>
              <a:ext uri="{FF2B5EF4-FFF2-40B4-BE49-F238E27FC236}">
                <a16:creationId xmlns:a16="http://schemas.microsoft.com/office/drawing/2014/main" xmlns="" id="{E8AD9C1E-B984-E379-C4CF-E4467124B104}"/>
              </a:ext>
            </a:extLst>
          </p:cNvPr>
          <p:cNvSpPr>
            <a:spLocks noGrp="1"/>
          </p:cNvSpPr>
          <p:nvPr>
            <p:ph type="dt" sz="half" idx="10"/>
          </p:nvPr>
        </p:nvSpPr>
        <p:spPr>
          <a:xfrm>
            <a:off x="8839200" y="6340476"/>
            <a:ext cx="1727200" cy="365125"/>
          </a:xfrm>
        </p:spPr>
        <p:txBody>
          <a:bodyPr anchor="ctr">
            <a:normAutofit/>
          </a:bodyPr>
          <a:lstStyle/>
          <a:p>
            <a:pPr>
              <a:spcAft>
                <a:spcPts val="600"/>
              </a:spcAft>
            </a:pPr>
            <a:fld id="{F6C643BA-ACA1-44BF-9071-763295A35907}" type="datetime4">
              <a:rPr lang="en-US" smtClean="0"/>
              <a:pPr>
                <a:spcAft>
                  <a:spcPts val="600"/>
                </a:spcAft>
              </a:pPr>
              <a:t>September 15, 2025</a:t>
            </a:fld>
            <a:endParaRPr lang="en-US"/>
          </a:p>
        </p:txBody>
      </p:sp>
      <p:sp>
        <p:nvSpPr>
          <p:cNvPr id="5" name="Footer Placeholder 4">
            <a:extLst>
              <a:ext uri="{FF2B5EF4-FFF2-40B4-BE49-F238E27FC236}">
                <a16:creationId xmlns:a16="http://schemas.microsoft.com/office/drawing/2014/main" xmlns="" id="{A74B49AC-8F1B-E9E3-397C-1B75CD78CD55}"/>
              </a:ext>
            </a:extLst>
          </p:cNvPr>
          <p:cNvSpPr>
            <a:spLocks noGrp="1"/>
          </p:cNvSpPr>
          <p:nvPr>
            <p:ph type="ftr" sz="quarter" idx="11"/>
          </p:nvPr>
        </p:nvSpPr>
        <p:spPr>
          <a:xfrm>
            <a:off x="2032000" y="6351495"/>
            <a:ext cx="67056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C4F711C-51E2-F044-6021-5108D4E5FB26}"/>
              </a:ext>
            </a:extLst>
          </p:cNvPr>
          <p:cNvSpPr>
            <a:spLocks noGrp="1"/>
          </p:cNvSpPr>
          <p:nvPr>
            <p:ph type="sldNum" sz="quarter" idx="12"/>
          </p:nvPr>
        </p:nvSpPr>
        <p:spPr>
          <a:xfrm>
            <a:off x="10668000" y="6340476"/>
            <a:ext cx="1016000" cy="365125"/>
          </a:xfrm>
        </p:spPr>
        <p:txBody>
          <a:bodyPr anchor="ctr">
            <a:normAutofit/>
          </a:bodyPr>
          <a:lstStyle/>
          <a:p>
            <a:pPr>
              <a:spcAft>
                <a:spcPts val="600"/>
              </a:spcAft>
            </a:pPr>
            <a:fld id="{C4FA3F07-B4E9-4FEB-BC07-B9713C186F28}" type="slidenum">
              <a:rPr lang="en-US" smtClean="0"/>
              <a:pPr>
                <a:spcAft>
                  <a:spcPts val="600"/>
                </a:spcAft>
              </a:pPr>
              <a:t>28</a:t>
            </a:fld>
            <a:endParaRPr lang="en-US"/>
          </a:p>
        </p:txBody>
      </p:sp>
      <p:pic>
        <p:nvPicPr>
          <p:cNvPr id="9" name="Picture 8">
            <a:extLst>
              <a:ext uri="{FF2B5EF4-FFF2-40B4-BE49-F238E27FC236}">
                <a16:creationId xmlns:a16="http://schemas.microsoft.com/office/drawing/2014/main" xmlns="" id="{9F30CA25-8F64-0D4A-8032-BD9404122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635297">
            <a:off x="10144294" y="1488339"/>
            <a:ext cx="1425875" cy="1466088"/>
          </a:xfrm>
          <a:prstGeom prst="rect">
            <a:avLst/>
          </a:prstGeom>
        </p:spPr>
      </p:pic>
    </p:spTree>
    <p:extLst>
      <p:ext uri="{BB962C8B-B14F-4D97-AF65-F5344CB8AC3E}">
        <p14:creationId xmlns:p14="http://schemas.microsoft.com/office/powerpoint/2010/main" val="851443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2802D-0E7E-1552-C039-EF5253E05696}"/>
              </a:ext>
            </a:extLst>
          </p:cNvPr>
          <p:cNvSpPr>
            <a:spLocks noGrp="1"/>
          </p:cNvSpPr>
          <p:nvPr>
            <p:ph type="title"/>
          </p:nvPr>
        </p:nvSpPr>
        <p:spPr/>
        <p:txBody>
          <a:bodyPr/>
          <a:lstStyle/>
          <a:p>
            <a:r>
              <a:rPr lang="en-US" b="1" i="0" u="none" strike="noStrike" baseline="0" dirty="0"/>
              <a:t>Interaction Design and the User Experience</a:t>
            </a:r>
            <a:endParaRPr lang="en-IN" dirty="0"/>
          </a:p>
        </p:txBody>
      </p:sp>
      <p:sp>
        <p:nvSpPr>
          <p:cNvPr id="3" name="Content Placeholder 2">
            <a:extLst>
              <a:ext uri="{FF2B5EF4-FFF2-40B4-BE49-F238E27FC236}">
                <a16:creationId xmlns:a16="http://schemas.microsoft.com/office/drawing/2014/main" xmlns="" id="{D7AF9E77-498B-C12D-4A40-CCCD321690C4}"/>
              </a:ext>
            </a:extLst>
          </p:cNvPr>
          <p:cNvSpPr>
            <a:spLocks noGrp="1"/>
          </p:cNvSpPr>
          <p:nvPr>
            <p:ph idx="1"/>
          </p:nvPr>
        </p:nvSpPr>
        <p:spPr>
          <a:xfrm>
            <a:off x="76200" y="1379538"/>
            <a:ext cx="7086600" cy="4800600"/>
          </a:xfrm>
        </p:spPr>
        <p:txBody>
          <a:bodyPr>
            <a:normAutofit fontScale="92500" lnSpcReduction="10000"/>
          </a:bodyPr>
          <a:lstStyle/>
          <a:p>
            <a:pPr marL="0" indent="0" algn="just">
              <a:buNone/>
            </a:pPr>
            <a:r>
              <a:rPr lang="en-US" sz="2600" b="1" i="0" u="none" strike="noStrike" baseline="0" dirty="0"/>
              <a:t>Utility</a:t>
            </a:r>
            <a:r>
              <a:rPr lang="en-US" sz="3200" b="1" i="0" u="none" strike="noStrike" baseline="0" dirty="0"/>
              <a:t> </a:t>
            </a:r>
            <a:r>
              <a:rPr lang="en-US" b="0" i="0" u="none" strike="noStrike" baseline="0" dirty="0"/>
              <a:t>refers to the extent to which the product provides the right kind of functionality so that users can do what they need or want to do. </a:t>
            </a:r>
            <a:endParaRPr lang="en-US" b="1" i="0" u="none" strike="noStrike" baseline="0" dirty="0"/>
          </a:p>
          <a:p>
            <a:pPr marL="0" indent="0" algn="just">
              <a:buNone/>
            </a:pPr>
            <a:r>
              <a:rPr lang="en-US" b="1" dirty="0"/>
              <a:t>❓ </a:t>
            </a:r>
            <a:r>
              <a:rPr lang="en-US" b="1" i="0" u="none" strike="noStrike" baseline="0" dirty="0"/>
              <a:t>Question: </a:t>
            </a:r>
          </a:p>
          <a:p>
            <a:pPr marL="0" indent="0" algn="just">
              <a:buNone/>
            </a:pPr>
            <a:r>
              <a:rPr lang="en-US" i="0" u="none" strike="noStrike" baseline="0" dirty="0"/>
              <a:t>What is the range of errors that are possible using the product and what measures are there to permit users to recover easily from them?</a:t>
            </a:r>
            <a:endParaRPr lang="en-US" dirty="0"/>
          </a:p>
          <a:p>
            <a:pPr marL="0" indent="0" algn="just">
              <a:buNone/>
            </a:pPr>
            <a:endParaRPr lang="en-US" b="1" dirty="0"/>
          </a:p>
          <a:p>
            <a:pPr marL="0" indent="0">
              <a:buNone/>
            </a:pPr>
            <a:r>
              <a:rPr lang="en-US" b="1" dirty="0"/>
              <a:t>💡 Examples:</a:t>
            </a:r>
            <a:endParaRPr lang="en-US" dirty="0"/>
          </a:p>
          <a:p>
            <a:pPr marL="0" indent="0">
              <a:buNone/>
            </a:pPr>
            <a:r>
              <a:rPr lang="en-US" dirty="0"/>
              <a:t>✅ </a:t>
            </a:r>
            <a:r>
              <a:rPr lang="en-US" b="1" dirty="0"/>
              <a:t>High Utility: </a:t>
            </a:r>
            <a:r>
              <a:rPr lang="en-US" dirty="0"/>
              <a:t>A modern </a:t>
            </a:r>
            <a:r>
              <a:rPr lang="en-US" b="1" dirty="0"/>
              <a:t>accounting software</a:t>
            </a:r>
            <a:r>
              <a:rPr lang="en-US" dirty="0"/>
              <a:t> like QuickBooks or Zoho Books allows tax calculations, GST management, and report generation with automation and data import features—making it highly useful to accountants and business owners.</a:t>
            </a:r>
          </a:p>
          <a:p>
            <a:pPr marL="0" indent="0">
              <a:buNone/>
            </a:pPr>
            <a:r>
              <a:rPr lang="en-US" dirty="0"/>
              <a:t>❌ </a:t>
            </a:r>
            <a:r>
              <a:rPr lang="en-US" b="1" dirty="0"/>
              <a:t>Low Utility:  </a:t>
            </a:r>
            <a:r>
              <a:rPr lang="en-US" dirty="0"/>
              <a:t>A </a:t>
            </a:r>
            <a:r>
              <a:rPr lang="en-US" b="1" dirty="0"/>
              <a:t>basic drawing tool</a:t>
            </a:r>
            <a:r>
              <a:rPr lang="en-US" dirty="0"/>
              <a:t> that only supports fixed shapes (e.g., circles and rectangles) and lacks undo/redo, layering, or freehand options. It may frustrate designers trying to create complex or expressive art.</a:t>
            </a:r>
          </a:p>
        </p:txBody>
      </p:sp>
      <p:sp>
        <p:nvSpPr>
          <p:cNvPr id="4" name="Date Placeholder 3">
            <a:extLst>
              <a:ext uri="{FF2B5EF4-FFF2-40B4-BE49-F238E27FC236}">
                <a16:creationId xmlns:a16="http://schemas.microsoft.com/office/drawing/2014/main" xmlns="" id="{E8AD9C1E-B984-E379-C4CF-E4467124B104}"/>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74B49AC-8F1B-E9E3-397C-1B75CD78CD5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C4F711C-51E2-F044-6021-5108D4E5FB26}"/>
              </a:ext>
            </a:extLst>
          </p:cNvPr>
          <p:cNvSpPr>
            <a:spLocks noGrp="1"/>
          </p:cNvSpPr>
          <p:nvPr>
            <p:ph type="sldNum" sz="quarter" idx="12"/>
          </p:nvPr>
        </p:nvSpPr>
        <p:spPr/>
        <p:txBody>
          <a:bodyPr/>
          <a:lstStyle/>
          <a:p>
            <a:fld id="{C4FA3F07-B4E9-4FEB-BC07-B9713C186F28}" type="slidenum">
              <a:rPr lang="en-US" smtClean="0"/>
              <a:pPr/>
              <a:t>29</a:t>
            </a:fld>
            <a:endParaRPr lang="en-US" dirty="0"/>
          </a:p>
        </p:txBody>
      </p:sp>
      <p:sp>
        <p:nvSpPr>
          <p:cNvPr id="9" name="TextBox 8">
            <a:extLst>
              <a:ext uri="{FF2B5EF4-FFF2-40B4-BE49-F238E27FC236}">
                <a16:creationId xmlns:a16="http://schemas.microsoft.com/office/drawing/2014/main" xmlns="" id="{587B17B3-22A6-3D04-981D-ED8D578CBF95}"/>
              </a:ext>
            </a:extLst>
          </p:cNvPr>
          <p:cNvSpPr txBox="1"/>
          <p:nvPr/>
        </p:nvSpPr>
        <p:spPr>
          <a:xfrm>
            <a:off x="7162800" y="1368519"/>
            <a:ext cx="4826000" cy="1323439"/>
          </a:xfrm>
          <a:prstGeom prst="rect">
            <a:avLst/>
          </a:prstGeom>
          <a:noFill/>
        </p:spPr>
        <p:txBody>
          <a:bodyPr wrap="square">
            <a:spAutoFit/>
          </a:bodyPr>
          <a:lstStyle/>
          <a:p>
            <a:pPr algn="ctr"/>
            <a:r>
              <a:rPr lang="en-US" sz="1600" dirty="0"/>
              <a:t>A </a:t>
            </a:r>
            <a:r>
              <a:rPr lang="en-US" sz="1600" b="1" dirty="0"/>
              <a:t>smart home app</a:t>
            </a:r>
            <a:r>
              <a:rPr lang="en-US" sz="1600" dirty="0"/>
              <a:t> with low utility might only allow ON/OFF control of lights. A higher utility app allows dimming, scheduling, grouping lights, and even integration with voice assistants like Alexa or Google Assistant.</a:t>
            </a:r>
            <a:endParaRPr lang="en-IN" sz="1600" dirty="0"/>
          </a:p>
        </p:txBody>
      </p:sp>
      <p:pic>
        <p:nvPicPr>
          <p:cNvPr id="11" name="Picture 10">
            <a:extLst>
              <a:ext uri="{FF2B5EF4-FFF2-40B4-BE49-F238E27FC236}">
                <a16:creationId xmlns:a16="http://schemas.microsoft.com/office/drawing/2014/main" xmlns="" id="{5B983C68-4E79-6556-3814-74AF344B2213}"/>
              </a:ext>
            </a:extLst>
          </p:cNvPr>
          <p:cNvPicPr>
            <a:picLocks noChangeAspect="1"/>
          </p:cNvPicPr>
          <p:nvPr/>
        </p:nvPicPr>
        <p:blipFill>
          <a:blip r:embed="rId2"/>
          <a:stretch>
            <a:fillRect/>
          </a:stretch>
        </p:blipFill>
        <p:spPr>
          <a:xfrm>
            <a:off x="7444523" y="2801765"/>
            <a:ext cx="4216617" cy="3359323"/>
          </a:xfrm>
          <a:prstGeom prst="rect">
            <a:avLst/>
          </a:prstGeom>
        </p:spPr>
      </p:pic>
    </p:spTree>
    <p:extLst>
      <p:ext uri="{BB962C8B-B14F-4D97-AF65-F5344CB8AC3E}">
        <p14:creationId xmlns:p14="http://schemas.microsoft.com/office/powerpoint/2010/main" val="250956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045DE4-AEA9-C359-2BF3-A06B6CE98549}"/>
              </a:ext>
            </a:extLst>
          </p:cNvPr>
          <p:cNvSpPr>
            <a:spLocks noGrp="1"/>
          </p:cNvSpPr>
          <p:nvPr>
            <p:ph type="title"/>
          </p:nvPr>
        </p:nvSpPr>
        <p:spPr/>
        <p:txBody>
          <a:bodyPr>
            <a:normAutofit/>
          </a:bodyPr>
          <a:lstStyle/>
          <a:p>
            <a:r>
              <a:rPr lang="en-US" dirty="0"/>
              <a:t>Which phone do you Prefer ???</a:t>
            </a:r>
            <a:endParaRPr lang="en-IN" dirty="0"/>
          </a:p>
        </p:txBody>
      </p:sp>
      <p:pic>
        <p:nvPicPr>
          <p:cNvPr id="8" name="Content Placeholder 7">
            <a:extLst>
              <a:ext uri="{FF2B5EF4-FFF2-40B4-BE49-F238E27FC236}">
                <a16:creationId xmlns:a16="http://schemas.microsoft.com/office/drawing/2014/main" xmlns="" id="{02ABE3BC-6E6D-586C-4DB4-E61885EDEE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62745" y="1230219"/>
            <a:ext cx="4676000" cy="3951381"/>
          </a:xfrm>
        </p:spPr>
      </p:pic>
      <p:sp>
        <p:nvSpPr>
          <p:cNvPr id="4" name="Date Placeholder 3">
            <a:extLst>
              <a:ext uri="{FF2B5EF4-FFF2-40B4-BE49-F238E27FC236}">
                <a16:creationId xmlns:a16="http://schemas.microsoft.com/office/drawing/2014/main" xmlns="" id="{0C56B19E-4ADF-9D26-A564-CC865E428B4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3ED210D2-BF5F-DCC5-6C9A-54B83FEC70E1}"/>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2468D6A0-2B60-6079-0E13-409D09CD6531}"/>
              </a:ext>
            </a:extLst>
          </p:cNvPr>
          <p:cNvSpPr>
            <a:spLocks noGrp="1"/>
          </p:cNvSpPr>
          <p:nvPr>
            <p:ph type="sldNum" sz="quarter" idx="12"/>
          </p:nvPr>
        </p:nvSpPr>
        <p:spPr/>
        <p:txBody>
          <a:bodyPr/>
          <a:lstStyle/>
          <a:p>
            <a:fld id="{C4FA3F07-B4E9-4FEB-BC07-B9713C186F28}" type="slidenum">
              <a:rPr lang="en-US" smtClean="0"/>
              <a:pPr/>
              <a:t>3</a:t>
            </a:fld>
            <a:endParaRPr lang="en-US" dirty="0"/>
          </a:p>
        </p:txBody>
      </p:sp>
      <p:pic>
        <p:nvPicPr>
          <p:cNvPr id="10" name="Picture 9">
            <a:extLst>
              <a:ext uri="{FF2B5EF4-FFF2-40B4-BE49-F238E27FC236}">
                <a16:creationId xmlns:a16="http://schemas.microsoft.com/office/drawing/2014/main" xmlns="" id="{C860E68A-4FD2-3804-2A79-2E9BEC1E7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19200"/>
            <a:ext cx="4402686" cy="4038600"/>
          </a:xfrm>
          <a:prstGeom prst="rect">
            <a:avLst/>
          </a:prstGeom>
        </p:spPr>
      </p:pic>
      <p:sp>
        <p:nvSpPr>
          <p:cNvPr id="7" name="TextBox 6">
            <a:extLst>
              <a:ext uri="{FF2B5EF4-FFF2-40B4-BE49-F238E27FC236}">
                <a16:creationId xmlns:a16="http://schemas.microsoft.com/office/drawing/2014/main" xmlns="" id="{67B8B106-0BF2-0209-FE1A-FCE7E3B48725}"/>
              </a:ext>
            </a:extLst>
          </p:cNvPr>
          <p:cNvSpPr txBox="1"/>
          <p:nvPr/>
        </p:nvSpPr>
        <p:spPr>
          <a:xfrm>
            <a:off x="1370561" y="5477672"/>
            <a:ext cx="10313439" cy="646331"/>
          </a:xfrm>
          <a:prstGeom prst="rect">
            <a:avLst/>
          </a:prstGeom>
          <a:noFill/>
        </p:spPr>
        <p:txBody>
          <a:bodyPr wrap="square">
            <a:spAutoFit/>
          </a:bodyPr>
          <a:lstStyle/>
          <a:p>
            <a:pPr algn="ctr"/>
            <a:r>
              <a:rPr lang="en-US" dirty="0"/>
              <a:t>Old phones prioritized buttons and durability. Modern phones prioritize usability, touch interfaces, camera quality, and seamless user experience — all outcomes of UCD.</a:t>
            </a:r>
            <a:endParaRPr lang="en-IN" dirty="0"/>
          </a:p>
        </p:txBody>
      </p:sp>
    </p:spTree>
    <p:extLst>
      <p:ext uri="{BB962C8B-B14F-4D97-AF65-F5344CB8AC3E}">
        <p14:creationId xmlns:p14="http://schemas.microsoft.com/office/powerpoint/2010/main" val="4286915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2802D-0E7E-1552-C039-EF5253E05696}"/>
              </a:ext>
            </a:extLst>
          </p:cNvPr>
          <p:cNvSpPr>
            <a:spLocks noGrp="1"/>
          </p:cNvSpPr>
          <p:nvPr>
            <p:ph type="title"/>
          </p:nvPr>
        </p:nvSpPr>
        <p:spPr/>
        <p:txBody>
          <a:bodyPr/>
          <a:lstStyle/>
          <a:p>
            <a:r>
              <a:rPr lang="en-US" b="1" i="0" u="none" strike="noStrike" baseline="0" dirty="0"/>
              <a:t>Interaction Design and the User Experience</a:t>
            </a:r>
            <a:endParaRPr lang="en-IN" dirty="0"/>
          </a:p>
        </p:txBody>
      </p:sp>
      <p:sp>
        <p:nvSpPr>
          <p:cNvPr id="3" name="Content Placeholder 2">
            <a:extLst>
              <a:ext uri="{FF2B5EF4-FFF2-40B4-BE49-F238E27FC236}">
                <a16:creationId xmlns:a16="http://schemas.microsoft.com/office/drawing/2014/main" xmlns="" id="{D7AF9E77-498B-C12D-4A40-CCCD321690C4}"/>
              </a:ext>
            </a:extLst>
          </p:cNvPr>
          <p:cNvSpPr>
            <a:spLocks noGrp="1"/>
          </p:cNvSpPr>
          <p:nvPr>
            <p:ph idx="1"/>
          </p:nvPr>
        </p:nvSpPr>
        <p:spPr>
          <a:xfrm>
            <a:off x="203200" y="1374029"/>
            <a:ext cx="8026400" cy="4800600"/>
          </a:xfrm>
        </p:spPr>
        <p:txBody>
          <a:bodyPr>
            <a:normAutofit fontScale="85000" lnSpcReduction="20000"/>
          </a:bodyPr>
          <a:lstStyle/>
          <a:p>
            <a:pPr marL="0" indent="0" algn="just">
              <a:buNone/>
            </a:pPr>
            <a:r>
              <a:rPr lang="en-US" sz="2200" b="1" i="0" u="none" strike="noStrike" baseline="0" dirty="0"/>
              <a:t>Learnability</a:t>
            </a:r>
            <a:r>
              <a:rPr lang="en-US" sz="3200" b="1" dirty="0"/>
              <a:t> </a:t>
            </a:r>
            <a:r>
              <a:rPr lang="en-US" b="0" i="0" u="none" strike="noStrike" baseline="0" dirty="0"/>
              <a:t>refers to how easy a system is to learn to use. It is well known that people don't like spending a long time learning how to use a system. They want to get started straight away and become competent at carrying out tasks without too much effort.</a:t>
            </a:r>
          </a:p>
          <a:p>
            <a:pPr marL="0" indent="0" algn="just">
              <a:buNone/>
            </a:pPr>
            <a:endParaRPr lang="en-US" b="1" i="0" u="none" strike="noStrike" baseline="0" dirty="0"/>
          </a:p>
          <a:p>
            <a:pPr marL="0" indent="0" algn="just">
              <a:buNone/>
            </a:pPr>
            <a:r>
              <a:rPr lang="en-US" b="1" dirty="0"/>
              <a:t>❓ </a:t>
            </a:r>
            <a:r>
              <a:rPr lang="en-US" b="1" i="0" u="none" strike="noStrike" baseline="0" dirty="0"/>
              <a:t>Question: </a:t>
            </a:r>
          </a:p>
          <a:p>
            <a:pPr marL="0" indent="0" algn="just">
              <a:buNone/>
            </a:pPr>
            <a:r>
              <a:rPr lang="en-US" i="0" u="none" strike="noStrike" baseline="0" dirty="0"/>
              <a:t>Does the product provide an appropriate set of functions that will enable users to carry out all their tasks in the way they want to do them?</a:t>
            </a:r>
          </a:p>
          <a:p>
            <a:pPr marL="0" indent="0" algn="just">
              <a:buNone/>
            </a:pPr>
            <a:endParaRPr lang="en-US" b="1" dirty="0"/>
          </a:p>
          <a:p>
            <a:pPr marL="0" indent="0" algn="just">
              <a:buNone/>
            </a:pPr>
            <a:r>
              <a:rPr lang="en-US" b="1" dirty="0"/>
              <a:t>Example:</a:t>
            </a:r>
          </a:p>
          <a:p>
            <a:r>
              <a:rPr lang="en-US" b="1" dirty="0"/>
              <a:t>High Learnability:</a:t>
            </a:r>
            <a:r>
              <a:rPr lang="en-US" dirty="0"/>
              <a:t> Apps like WhatsApp or Google Maps are designed with clear icons and guided prompts, enabling new users to send a message or find a location without tutorials.</a:t>
            </a:r>
          </a:p>
          <a:p>
            <a:r>
              <a:rPr lang="en-US" b="1" dirty="0"/>
              <a:t>Occasional-use systems:</a:t>
            </a:r>
            <a:r>
              <a:rPr lang="en-US" dirty="0"/>
              <a:t> For systems like income tax portals or insurance claim forms, simplicity and clear navigation are key to ensuring users can complete tasks without confusion or errors.</a:t>
            </a:r>
          </a:p>
          <a:p>
            <a:r>
              <a:rPr lang="en-US" b="1" dirty="0"/>
              <a:t>Modern Example:</a:t>
            </a:r>
            <a:r>
              <a:rPr lang="en-US" dirty="0"/>
              <a:t> A home service booking app that uses self-explanatory icons, and a guided booking process helps users' complete bookings with ease, even if they use it only occasionally.</a:t>
            </a:r>
          </a:p>
        </p:txBody>
      </p:sp>
      <p:sp>
        <p:nvSpPr>
          <p:cNvPr id="4" name="Date Placeholder 3">
            <a:extLst>
              <a:ext uri="{FF2B5EF4-FFF2-40B4-BE49-F238E27FC236}">
                <a16:creationId xmlns:a16="http://schemas.microsoft.com/office/drawing/2014/main" xmlns="" id="{E8AD9C1E-B984-E379-C4CF-E4467124B104}"/>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74B49AC-8F1B-E9E3-397C-1B75CD78CD5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C4F711C-51E2-F044-6021-5108D4E5FB26}"/>
              </a:ext>
            </a:extLst>
          </p:cNvPr>
          <p:cNvSpPr>
            <a:spLocks noGrp="1"/>
          </p:cNvSpPr>
          <p:nvPr>
            <p:ph type="sldNum" sz="quarter" idx="12"/>
          </p:nvPr>
        </p:nvSpPr>
        <p:spPr/>
        <p:txBody>
          <a:bodyPr/>
          <a:lstStyle/>
          <a:p>
            <a:fld id="{C4FA3F07-B4E9-4FEB-BC07-B9713C186F28}" type="slidenum">
              <a:rPr lang="en-US" smtClean="0"/>
              <a:pPr/>
              <a:t>30</a:t>
            </a:fld>
            <a:endParaRPr lang="en-US" dirty="0"/>
          </a:p>
        </p:txBody>
      </p:sp>
      <p:pic>
        <p:nvPicPr>
          <p:cNvPr id="6146" name="Picture 2" descr="Generated image">
            <a:extLst>
              <a:ext uri="{FF2B5EF4-FFF2-40B4-BE49-F238E27FC236}">
                <a16:creationId xmlns:a16="http://schemas.microsoft.com/office/drawing/2014/main" xmlns="" id="{D71CD21A-98C5-DBED-3BD1-349A2CB1D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1251790"/>
            <a:ext cx="3683000" cy="507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52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2802D-0E7E-1552-C039-EF5253E05696}"/>
              </a:ext>
            </a:extLst>
          </p:cNvPr>
          <p:cNvSpPr>
            <a:spLocks noGrp="1"/>
          </p:cNvSpPr>
          <p:nvPr>
            <p:ph type="title"/>
          </p:nvPr>
        </p:nvSpPr>
        <p:spPr/>
        <p:txBody>
          <a:bodyPr/>
          <a:lstStyle/>
          <a:p>
            <a:r>
              <a:rPr lang="en-US" b="1" i="0" u="none" strike="noStrike" baseline="0" dirty="0"/>
              <a:t>Interaction Design and the User Experience</a:t>
            </a:r>
            <a:endParaRPr lang="en-IN" dirty="0"/>
          </a:p>
        </p:txBody>
      </p:sp>
      <p:sp>
        <p:nvSpPr>
          <p:cNvPr id="3" name="Content Placeholder 2">
            <a:extLst>
              <a:ext uri="{FF2B5EF4-FFF2-40B4-BE49-F238E27FC236}">
                <a16:creationId xmlns:a16="http://schemas.microsoft.com/office/drawing/2014/main" xmlns="" id="{D7AF9E77-498B-C12D-4A40-CCCD321690C4}"/>
              </a:ext>
            </a:extLst>
          </p:cNvPr>
          <p:cNvSpPr>
            <a:spLocks noGrp="1"/>
          </p:cNvSpPr>
          <p:nvPr>
            <p:ph idx="1"/>
          </p:nvPr>
        </p:nvSpPr>
        <p:spPr>
          <a:xfrm>
            <a:off x="152400" y="1374029"/>
            <a:ext cx="7696200" cy="4800600"/>
          </a:xfrm>
        </p:spPr>
        <p:txBody>
          <a:bodyPr>
            <a:normAutofit fontScale="92500" lnSpcReduction="20000"/>
          </a:bodyPr>
          <a:lstStyle/>
          <a:p>
            <a:pPr marL="0" indent="0" algn="just">
              <a:buNone/>
            </a:pPr>
            <a:r>
              <a:rPr lang="en-US" sz="2400" b="1" i="0" u="none" strike="noStrike" baseline="0" dirty="0"/>
              <a:t>Memorability</a:t>
            </a:r>
            <a:r>
              <a:rPr lang="en-US" sz="3200" b="1" i="0" u="none" strike="noStrike" baseline="0" dirty="0"/>
              <a:t> </a:t>
            </a:r>
            <a:r>
              <a:rPr lang="en-US" dirty="0"/>
              <a:t>refers to how easy a product or interface is to remember how to use, once it has been learned. A memorable system enables users to return to it after a period of not using it and quickly reestablish proficiency.</a:t>
            </a:r>
            <a:endParaRPr lang="en-US" b="1" i="0" u="none" strike="noStrike" baseline="0" dirty="0"/>
          </a:p>
          <a:p>
            <a:pPr marL="0" indent="0" algn="just">
              <a:buNone/>
            </a:pPr>
            <a:endParaRPr lang="en-US" b="1" dirty="0"/>
          </a:p>
          <a:p>
            <a:pPr marL="0" indent="0" algn="just">
              <a:buNone/>
            </a:pPr>
            <a:r>
              <a:rPr lang="en-US" b="1" dirty="0"/>
              <a:t>❓ </a:t>
            </a:r>
            <a:r>
              <a:rPr lang="en-US" b="1" i="0" u="none" strike="noStrike" baseline="0" dirty="0"/>
              <a:t>Question: </a:t>
            </a:r>
          </a:p>
          <a:p>
            <a:pPr marL="0" indent="0" algn="just">
              <a:buNone/>
            </a:pPr>
            <a:r>
              <a:rPr lang="en-US" sz="1800" i="0" u="none" strike="noStrike" baseline="0" dirty="0"/>
              <a:t>Is it possible for the user to work out how to use the product by exploring the interface and trying out certain actions? How hard will it be to learn the whole set of functions in this way?</a:t>
            </a:r>
          </a:p>
          <a:p>
            <a:pPr marL="0" indent="0" algn="just">
              <a:buNone/>
            </a:pPr>
            <a:endParaRPr lang="en-US" b="1" dirty="0"/>
          </a:p>
          <a:p>
            <a:pPr marL="0" indent="0">
              <a:buNone/>
            </a:pPr>
            <a:r>
              <a:rPr lang="en-US" sz="2400" b="1" dirty="0"/>
              <a:t>Example: </a:t>
            </a:r>
            <a:r>
              <a:rPr lang="en-US" dirty="0"/>
              <a:t>Placing frequently used tools and actions consistently in the same location across sessions helps users remember where to look.</a:t>
            </a:r>
          </a:p>
          <a:p>
            <a:r>
              <a:rPr lang="en-US" dirty="0"/>
              <a:t>In </a:t>
            </a:r>
            <a:r>
              <a:rPr lang="en-US" b="1" dirty="0"/>
              <a:t>Google Docs</a:t>
            </a:r>
            <a:r>
              <a:rPr lang="en-US" dirty="0"/>
              <a:t>, the toolbar is always fixed at the top—making it easy for returning users to locate formatting tools like bold, align, and highlight.</a:t>
            </a:r>
          </a:p>
          <a:p>
            <a:r>
              <a:rPr lang="en-US" b="1" dirty="0"/>
              <a:t>MS Paint</a:t>
            </a:r>
            <a:r>
              <a:rPr lang="en-US" dirty="0"/>
              <a:t> and </a:t>
            </a:r>
            <a:r>
              <a:rPr lang="en-US" b="1" dirty="0"/>
              <a:t>Canva</a:t>
            </a:r>
            <a:r>
              <a:rPr lang="en-US" dirty="0"/>
              <a:t> keep color palettes and shape tools in the same layout—so users quickly recall and resume tasks.</a:t>
            </a:r>
          </a:p>
          <a:p>
            <a:r>
              <a:rPr lang="en-US" b="1" dirty="0"/>
              <a:t>Netflix</a:t>
            </a:r>
            <a:r>
              <a:rPr lang="en-US" dirty="0"/>
              <a:t> and </a:t>
            </a:r>
            <a:r>
              <a:rPr lang="en-US" b="1" dirty="0"/>
              <a:t>YouTube</a:t>
            </a:r>
            <a:r>
              <a:rPr lang="en-US" dirty="0"/>
              <a:t> use persistent layouts (e.g., “Watch Later,” “Recently Watched”) to reduce user effort in resuming past actions.</a:t>
            </a:r>
          </a:p>
          <a:p>
            <a:pPr marL="0" indent="0" algn="just">
              <a:buNone/>
            </a:pPr>
            <a:endParaRPr lang="en-US" b="1" dirty="0"/>
          </a:p>
        </p:txBody>
      </p:sp>
      <p:sp>
        <p:nvSpPr>
          <p:cNvPr id="4" name="Date Placeholder 3">
            <a:extLst>
              <a:ext uri="{FF2B5EF4-FFF2-40B4-BE49-F238E27FC236}">
                <a16:creationId xmlns:a16="http://schemas.microsoft.com/office/drawing/2014/main" xmlns="" id="{E8AD9C1E-B984-E379-C4CF-E4467124B104}"/>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74B49AC-8F1B-E9E3-397C-1B75CD78CD5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C4F711C-51E2-F044-6021-5108D4E5FB26}"/>
              </a:ext>
            </a:extLst>
          </p:cNvPr>
          <p:cNvSpPr>
            <a:spLocks noGrp="1"/>
          </p:cNvSpPr>
          <p:nvPr>
            <p:ph type="sldNum" sz="quarter" idx="12"/>
          </p:nvPr>
        </p:nvSpPr>
        <p:spPr/>
        <p:txBody>
          <a:bodyPr/>
          <a:lstStyle/>
          <a:p>
            <a:fld id="{C4FA3F07-B4E9-4FEB-BC07-B9713C186F28}" type="slidenum">
              <a:rPr lang="en-US" smtClean="0"/>
              <a:pPr/>
              <a:t>31</a:t>
            </a:fld>
            <a:endParaRPr lang="en-US" dirty="0"/>
          </a:p>
        </p:txBody>
      </p:sp>
      <p:pic>
        <p:nvPicPr>
          <p:cNvPr id="7170" name="Picture 2" descr="Generated image">
            <a:extLst>
              <a:ext uri="{FF2B5EF4-FFF2-40B4-BE49-F238E27FC236}">
                <a16:creationId xmlns:a16="http://schemas.microsoft.com/office/drawing/2014/main" xmlns="" id="{CADB9DCF-3330-8F19-89DE-CD664595B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257300"/>
            <a:ext cx="4038600" cy="491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161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94EBC1C-6C3B-A92A-1441-48A3F7CE8F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C59FD99-C3D2-D84F-438E-B30FDD57A0AE}"/>
              </a:ext>
            </a:extLst>
          </p:cNvPr>
          <p:cNvSpPr>
            <a:spLocks noGrp="1"/>
          </p:cNvSpPr>
          <p:nvPr>
            <p:ph type="title"/>
          </p:nvPr>
        </p:nvSpPr>
        <p:spPr/>
        <p:txBody>
          <a:bodyPr>
            <a:normAutofit fontScale="90000"/>
          </a:bodyPr>
          <a:lstStyle/>
          <a:p>
            <a:r>
              <a:rPr lang="en-IN" sz="5400" b="1" i="0" u="none" strike="noStrike" baseline="0" dirty="0"/>
              <a:t>User Experience Goals</a:t>
            </a:r>
            <a:endParaRPr lang="en-IN" sz="5400" b="1" dirty="0"/>
          </a:p>
        </p:txBody>
      </p:sp>
      <p:sp>
        <p:nvSpPr>
          <p:cNvPr id="4" name="Date Placeholder 3">
            <a:extLst>
              <a:ext uri="{FF2B5EF4-FFF2-40B4-BE49-F238E27FC236}">
                <a16:creationId xmlns:a16="http://schemas.microsoft.com/office/drawing/2014/main" xmlns="" id="{0DBDA6B5-E7CB-0C10-E682-BE165C2A9689}"/>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CD69098C-396F-864F-D2AF-C987D7E5FA14}"/>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6E072F3-C557-69AC-98B4-E17AAD254C9E}"/>
              </a:ext>
            </a:extLst>
          </p:cNvPr>
          <p:cNvSpPr>
            <a:spLocks noGrp="1"/>
          </p:cNvSpPr>
          <p:nvPr>
            <p:ph type="sldNum" sz="quarter" idx="12"/>
          </p:nvPr>
        </p:nvSpPr>
        <p:spPr/>
        <p:txBody>
          <a:bodyPr/>
          <a:lstStyle/>
          <a:p>
            <a:fld id="{C4FA3F07-B4E9-4FEB-BC07-B9713C186F28}" type="slidenum">
              <a:rPr lang="en-US" smtClean="0"/>
              <a:pPr/>
              <a:t>32</a:t>
            </a:fld>
            <a:endParaRPr lang="en-US" dirty="0"/>
          </a:p>
        </p:txBody>
      </p:sp>
      <p:sp>
        <p:nvSpPr>
          <p:cNvPr id="9" name="Rectangle 1">
            <a:extLst>
              <a:ext uri="{FF2B5EF4-FFF2-40B4-BE49-F238E27FC236}">
                <a16:creationId xmlns:a16="http://schemas.microsoft.com/office/drawing/2014/main" xmlns="" id="{5AE64574-2D28-2DA2-B06C-F53C1100F36A}"/>
              </a:ext>
            </a:extLst>
          </p:cNvPr>
          <p:cNvSpPr>
            <a:spLocks noGrp="1" noChangeArrowheads="1"/>
          </p:cNvSpPr>
          <p:nvPr>
            <p:ph idx="1"/>
          </p:nvPr>
        </p:nvSpPr>
        <p:spPr bwMode="auto">
          <a:xfrm>
            <a:off x="203200" y="1545318"/>
            <a:ext cx="667766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eaLnBrk="0" fontAlgn="base" hangingPunct="0">
              <a:spcBef>
                <a:spcPct val="0"/>
              </a:spcBef>
              <a:spcAft>
                <a:spcPct val="0"/>
              </a:spcAft>
              <a:buNone/>
            </a:pPr>
            <a:r>
              <a:rPr lang="en-US" dirty="0"/>
              <a:t>Diversity of user experience goals has been articulated in interaction design, which includes a wide spectrum of </a:t>
            </a:r>
            <a:r>
              <a:rPr lang="en-US" b="1" dirty="0"/>
              <a:t>emotions, perceptions, and felt experiences</a:t>
            </a:r>
            <a:r>
              <a:rPr lang="en-US" dirty="0"/>
              <a:t>. These are categorized into </a:t>
            </a:r>
            <a:r>
              <a:rPr lang="en-US" b="1" dirty="0"/>
              <a:t>desirable</a:t>
            </a:r>
            <a:r>
              <a:rPr lang="en-US" dirty="0"/>
              <a:t> and </a:t>
            </a:r>
            <a:r>
              <a:rPr lang="en-US" b="1" dirty="0"/>
              <a:t>undesirable</a:t>
            </a:r>
            <a:r>
              <a:rPr lang="en-US" dirty="0"/>
              <a:t> aspects.</a:t>
            </a:r>
            <a:endParaRPr lang="en-IN" dirty="0"/>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ndParaRPr>
          </a:p>
          <a:p>
            <a:pPr algn="just" eaLnBrk="0" fontAlgn="base" hangingPunct="0">
              <a:spcBef>
                <a:spcPct val="0"/>
              </a:spcBef>
              <a:spcAft>
                <a:spcPct val="0"/>
              </a:spcAft>
            </a:pPr>
            <a:r>
              <a:rPr kumimoji="0" lang="en-US" altLang="en-US" b="0" i="0" u="none" strike="noStrike" cap="none" normalizeH="0" baseline="0" dirty="0">
                <a:ln>
                  <a:noFill/>
                </a:ln>
                <a:solidFill>
                  <a:schemeClr val="tx1"/>
                </a:solidFill>
                <a:effectLst/>
              </a:rPr>
              <a:t>These are </a:t>
            </a:r>
            <a:r>
              <a:rPr kumimoji="0" lang="en-US" altLang="en-US" b="1" i="0" u="none" strike="noStrike" cap="none" normalizeH="0" baseline="0" dirty="0">
                <a:ln>
                  <a:noFill/>
                </a:ln>
                <a:solidFill>
                  <a:schemeClr val="tx1"/>
                </a:solidFill>
                <a:effectLst/>
              </a:rPr>
              <a:t>subjective qualities</a:t>
            </a:r>
            <a:r>
              <a:rPr kumimoji="0" lang="en-US" altLang="en-US" b="0" i="0" u="none" strike="noStrike" cap="none" normalizeH="0" baseline="0" dirty="0">
                <a:ln>
                  <a:noFill/>
                </a:ln>
                <a:solidFill>
                  <a:schemeClr val="tx1"/>
                </a:solidFill>
                <a:effectLst/>
              </a:rPr>
              <a:t>, focusing on </a:t>
            </a:r>
            <a:r>
              <a:rPr kumimoji="0" lang="en-US" altLang="en-US" b="1" i="0" u="none" strike="noStrike" cap="none" normalizeH="0" baseline="0" dirty="0">
                <a:ln>
                  <a:noFill/>
                </a:ln>
                <a:solidFill>
                  <a:schemeClr val="tx1"/>
                </a:solidFill>
                <a:effectLst/>
              </a:rPr>
              <a:t>how the user feels</a:t>
            </a:r>
            <a:r>
              <a:rPr kumimoji="0" lang="en-US" altLang="en-US" b="0" i="0" u="none" strike="noStrike" cap="none" normalizeH="0" baseline="0" dirty="0">
                <a:ln>
                  <a:noFill/>
                </a:ln>
                <a:solidFill>
                  <a:schemeClr val="tx1"/>
                </a:solidFill>
                <a:effectLst/>
              </a:rPr>
              <a:t> during the interaction.</a:t>
            </a:r>
          </a:p>
          <a:p>
            <a:pPr algn="just" eaLnBrk="0" fontAlgn="base" hangingPunct="0">
              <a:spcBef>
                <a:spcPct val="0"/>
              </a:spcBef>
              <a:spcAft>
                <a:spcPct val="0"/>
              </a:spcAft>
            </a:pPr>
            <a:endParaRPr kumimoji="0" lang="en-US" altLang="en-US" b="0" i="0" u="none" strike="noStrike" cap="none" normalizeH="0" baseline="0" dirty="0">
              <a:ln>
                <a:noFill/>
              </a:ln>
              <a:solidFill>
                <a:schemeClr val="tx1"/>
              </a:solidFill>
              <a:effectLst/>
            </a:endParaRPr>
          </a:p>
          <a:p>
            <a:pPr algn="just" eaLnBrk="0" fontAlgn="base" hangingPunct="0">
              <a:spcBef>
                <a:spcPct val="0"/>
              </a:spcBef>
              <a:spcAft>
                <a:spcPct val="0"/>
              </a:spcAft>
            </a:pPr>
            <a:r>
              <a:rPr kumimoji="0" lang="en-US" altLang="en-US" b="0" i="0" u="none" strike="noStrike" cap="none" normalizeH="0" baseline="0" dirty="0">
                <a:ln>
                  <a:noFill/>
                </a:ln>
                <a:solidFill>
                  <a:schemeClr val="tx1"/>
                </a:solidFill>
                <a:effectLst/>
              </a:rPr>
              <a:t>They </a:t>
            </a:r>
            <a:r>
              <a:rPr kumimoji="0" lang="en-US" altLang="en-US" b="1" i="0" u="none" strike="noStrike" cap="none" normalizeH="0" baseline="0" dirty="0">
                <a:ln>
                  <a:noFill/>
                </a:ln>
                <a:solidFill>
                  <a:schemeClr val="tx1"/>
                </a:solidFill>
                <a:effectLst/>
              </a:rPr>
              <a:t>differ from usability goals</a:t>
            </a:r>
            <a:r>
              <a:rPr kumimoji="0" lang="en-US" altLang="en-US" b="0" i="0" u="none" strike="noStrike" cap="none" normalizeH="0" baseline="0" dirty="0">
                <a:ln>
                  <a:noFill/>
                </a:ln>
                <a:solidFill>
                  <a:schemeClr val="tx1"/>
                </a:solidFill>
                <a:effectLst/>
              </a:rPr>
              <a:t> (which are objective), as they focus on </a:t>
            </a:r>
            <a:r>
              <a:rPr kumimoji="0" lang="en-US" altLang="en-US" b="1" i="0" u="none" strike="noStrike" cap="none" normalizeH="0" baseline="0" dirty="0">
                <a:ln>
                  <a:noFill/>
                </a:ln>
                <a:solidFill>
                  <a:schemeClr val="tx1"/>
                </a:solidFill>
                <a:effectLst/>
              </a:rPr>
              <a:t>emotional satisfaction, enjoyment, and overall appeal</a:t>
            </a:r>
            <a:r>
              <a:rPr kumimoji="0" lang="en-US" altLang="en-US" b="0" i="0" u="none" strike="noStrike" cap="none" normalizeH="0" baseline="0" dirty="0">
                <a:ln>
                  <a:noFill/>
                </a:ln>
                <a:solidFill>
                  <a:schemeClr val="tx1"/>
                </a:solidFill>
                <a:effectLst/>
              </a:rPr>
              <a:t>.</a:t>
            </a:r>
          </a:p>
          <a:p>
            <a:pPr algn="just" eaLnBrk="0" fontAlgn="base" hangingPunct="0">
              <a:spcBef>
                <a:spcPct val="0"/>
              </a:spcBef>
              <a:spcAft>
                <a:spcPct val="0"/>
              </a:spcAft>
            </a:pPr>
            <a:endParaRPr kumimoji="0" lang="en-US" altLang="en-US" b="0" i="0" u="none" strike="noStrike" cap="none" normalizeH="0" baseline="0" dirty="0">
              <a:ln>
                <a:noFill/>
              </a:ln>
              <a:solidFill>
                <a:schemeClr val="tx1"/>
              </a:solidFill>
              <a:effectLst/>
            </a:endParaRPr>
          </a:p>
          <a:p>
            <a:pPr algn="just" eaLnBrk="0" fontAlgn="base" hangingPunct="0">
              <a:spcBef>
                <a:spcPct val="0"/>
              </a:spcBef>
              <a:spcAft>
                <a:spcPct val="0"/>
              </a:spcAft>
            </a:pPr>
            <a:r>
              <a:rPr kumimoji="0" lang="en-US" altLang="en-US" b="0" i="0" u="none" strike="noStrike" cap="none" normalizeH="0" baseline="0" dirty="0">
                <a:ln>
                  <a:noFill/>
                </a:ln>
                <a:solidFill>
                  <a:schemeClr val="tx1"/>
                </a:solidFill>
                <a:effectLst/>
              </a:rPr>
              <a:t>The goal is to create </a:t>
            </a:r>
            <a:r>
              <a:rPr kumimoji="0" lang="en-US" altLang="en-US" b="1" i="0" u="none" strike="noStrike" cap="none" normalizeH="0" baseline="0" dirty="0">
                <a:ln>
                  <a:noFill/>
                </a:ln>
                <a:solidFill>
                  <a:schemeClr val="tx1"/>
                </a:solidFill>
                <a:effectLst/>
              </a:rPr>
              <a:t>positive emotional responses</a:t>
            </a:r>
            <a:r>
              <a:rPr kumimoji="0" lang="en-US" altLang="en-US" b="0" i="0" u="none" strike="noStrike" cap="none" normalizeH="0" baseline="0" dirty="0">
                <a:ln>
                  <a:noFill/>
                </a:ln>
                <a:solidFill>
                  <a:schemeClr val="tx1"/>
                </a:solidFill>
                <a:effectLst/>
              </a:rPr>
              <a:t> while minimizing negative ones.</a:t>
            </a:r>
          </a:p>
        </p:txBody>
      </p:sp>
      <p:pic>
        <p:nvPicPr>
          <p:cNvPr id="11" name="Content Placeholder 10">
            <a:extLst>
              <a:ext uri="{FF2B5EF4-FFF2-40B4-BE49-F238E27FC236}">
                <a16:creationId xmlns:a16="http://schemas.microsoft.com/office/drawing/2014/main" xmlns="" id="{B24C1450-69FC-AEEE-EDC5-291C04713B25}"/>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858000" y="1241649"/>
            <a:ext cx="5130800" cy="2720751"/>
          </a:xfrm>
          <a:prstGeom prst="rect">
            <a:avLst/>
          </a:prstGeom>
          <a:noFill/>
        </p:spPr>
      </p:pic>
      <p:pic>
        <p:nvPicPr>
          <p:cNvPr id="13" name="Picture 12">
            <a:extLst>
              <a:ext uri="{FF2B5EF4-FFF2-40B4-BE49-F238E27FC236}">
                <a16:creationId xmlns:a16="http://schemas.microsoft.com/office/drawing/2014/main" xmlns="" id="{54246570-5371-167B-F917-5BC27326A7F4}"/>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858000" y="4023657"/>
            <a:ext cx="5207136" cy="2247941"/>
          </a:xfrm>
          <a:prstGeom prst="rect">
            <a:avLst/>
          </a:prstGeom>
        </p:spPr>
      </p:pic>
    </p:spTree>
    <p:extLst>
      <p:ext uri="{BB962C8B-B14F-4D97-AF65-F5344CB8AC3E}">
        <p14:creationId xmlns:p14="http://schemas.microsoft.com/office/powerpoint/2010/main" val="2180662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5981800-4E24-06A1-A58C-F3BF2CD358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50BF2C6-1EB5-1929-93D5-555F70A6A0B6}"/>
              </a:ext>
            </a:extLst>
          </p:cNvPr>
          <p:cNvSpPr>
            <a:spLocks noGrp="1"/>
          </p:cNvSpPr>
          <p:nvPr>
            <p:ph type="title"/>
          </p:nvPr>
        </p:nvSpPr>
        <p:spPr>
          <a:xfrm>
            <a:off x="203200" y="350838"/>
            <a:ext cx="10464800" cy="868362"/>
          </a:xfrm>
        </p:spPr>
        <p:txBody>
          <a:bodyPr anchor="ctr">
            <a:normAutofit/>
          </a:bodyPr>
          <a:lstStyle/>
          <a:p>
            <a:r>
              <a:rPr lang="en-IN" b="1" i="0" u="none" strike="noStrike" baseline="0"/>
              <a:t>User Experience Goals</a:t>
            </a:r>
            <a:endParaRPr lang="en-IN" b="1"/>
          </a:p>
        </p:txBody>
      </p:sp>
      <p:pic>
        <p:nvPicPr>
          <p:cNvPr id="9218" name="Picture 2" descr="Generated image">
            <a:extLst>
              <a:ext uri="{FF2B5EF4-FFF2-40B4-BE49-F238E27FC236}">
                <a16:creationId xmlns:a16="http://schemas.microsoft.com/office/drawing/2014/main" xmlns="" id="{109A49A2-F8AB-0A3B-8AF4-F82EC8A80A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336790" y="1330008"/>
            <a:ext cx="3021080" cy="4876800"/>
          </a:xfrm>
          <a:prstGeom prst="rect">
            <a:avLst/>
          </a:prstGeom>
          <a:solidFill>
            <a:srgbClr val="FFFFFF"/>
          </a:solidFill>
        </p:spPr>
      </p:pic>
      <p:sp>
        <p:nvSpPr>
          <p:cNvPr id="4" name="Date Placeholder 3">
            <a:extLst>
              <a:ext uri="{FF2B5EF4-FFF2-40B4-BE49-F238E27FC236}">
                <a16:creationId xmlns:a16="http://schemas.microsoft.com/office/drawing/2014/main" xmlns="" id="{C797D050-6D4A-EE42-D661-B0026A347F35}"/>
              </a:ext>
            </a:extLst>
          </p:cNvPr>
          <p:cNvSpPr>
            <a:spLocks noGrp="1"/>
          </p:cNvSpPr>
          <p:nvPr>
            <p:ph type="dt" sz="half" idx="10"/>
          </p:nvPr>
        </p:nvSpPr>
        <p:spPr>
          <a:xfrm>
            <a:off x="8839200" y="6340476"/>
            <a:ext cx="1727200" cy="365125"/>
          </a:xfrm>
        </p:spPr>
        <p:txBody>
          <a:bodyPr anchor="ctr">
            <a:normAutofit/>
          </a:bodyPr>
          <a:lstStyle/>
          <a:p>
            <a:pPr>
              <a:spcAft>
                <a:spcPts val="600"/>
              </a:spcAft>
            </a:pPr>
            <a:fld id="{F6C643BA-ACA1-44BF-9071-763295A35907}" type="datetime4">
              <a:rPr lang="en-US" smtClean="0"/>
              <a:pPr>
                <a:spcAft>
                  <a:spcPts val="600"/>
                </a:spcAft>
              </a:pPr>
              <a:t>September 15, 2025</a:t>
            </a:fld>
            <a:endParaRPr lang="en-US"/>
          </a:p>
        </p:txBody>
      </p:sp>
      <p:sp>
        <p:nvSpPr>
          <p:cNvPr id="5" name="Footer Placeholder 4">
            <a:extLst>
              <a:ext uri="{FF2B5EF4-FFF2-40B4-BE49-F238E27FC236}">
                <a16:creationId xmlns:a16="http://schemas.microsoft.com/office/drawing/2014/main" xmlns="" id="{BEACA847-343C-715A-EB89-9814CCEE2AFC}"/>
              </a:ext>
            </a:extLst>
          </p:cNvPr>
          <p:cNvSpPr>
            <a:spLocks noGrp="1"/>
          </p:cNvSpPr>
          <p:nvPr>
            <p:ph type="ftr" sz="quarter" idx="11"/>
          </p:nvPr>
        </p:nvSpPr>
        <p:spPr>
          <a:xfrm>
            <a:off x="2032000" y="6351495"/>
            <a:ext cx="67056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DC398AE7-9180-3701-257D-43D08971F433}"/>
              </a:ext>
            </a:extLst>
          </p:cNvPr>
          <p:cNvSpPr>
            <a:spLocks noGrp="1"/>
          </p:cNvSpPr>
          <p:nvPr>
            <p:ph type="sldNum" sz="quarter" idx="12"/>
          </p:nvPr>
        </p:nvSpPr>
        <p:spPr>
          <a:xfrm>
            <a:off x="10668000" y="6340476"/>
            <a:ext cx="1016000" cy="365125"/>
          </a:xfrm>
        </p:spPr>
        <p:txBody>
          <a:bodyPr anchor="ctr">
            <a:normAutofit/>
          </a:bodyPr>
          <a:lstStyle/>
          <a:p>
            <a:pPr>
              <a:spcAft>
                <a:spcPts val="600"/>
              </a:spcAft>
            </a:pPr>
            <a:fld id="{C4FA3F07-B4E9-4FEB-BC07-B9713C186F28}" type="slidenum">
              <a:rPr lang="en-US" smtClean="0"/>
              <a:pPr>
                <a:spcAft>
                  <a:spcPts val="600"/>
                </a:spcAft>
              </a:pPr>
              <a:t>33</a:t>
            </a:fld>
            <a:endParaRPr lang="en-US"/>
          </a:p>
        </p:txBody>
      </p:sp>
      <p:pic>
        <p:nvPicPr>
          <p:cNvPr id="9220" name="Picture 4">
            <a:extLst>
              <a:ext uri="{FF2B5EF4-FFF2-40B4-BE49-F238E27FC236}">
                <a16:creationId xmlns:a16="http://schemas.microsoft.com/office/drawing/2014/main" xmlns="" id="{8E359FFF-F504-BD1B-8107-C0D77C87DC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000" y="2489940"/>
            <a:ext cx="3706880" cy="359267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Generated image">
            <a:extLst>
              <a:ext uri="{FF2B5EF4-FFF2-40B4-BE49-F238E27FC236}">
                <a16:creationId xmlns:a16="http://schemas.microsoft.com/office/drawing/2014/main" xmlns="" id="{982BBF5D-9CC3-6D74-8ABC-1666187CA9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3240" y="2292053"/>
            <a:ext cx="4064000" cy="39338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D589EFE0-33C9-A900-47CE-844459181F5F}"/>
              </a:ext>
            </a:extLst>
          </p:cNvPr>
          <p:cNvSpPr txBox="1"/>
          <p:nvPr/>
        </p:nvSpPr>
        <p:spPr>
          <a:xfrm>
            <a:off x="218440" y="1389005"/>
            <a:ext cx="3915660" cy="840230"/>
          </a:xfrm>
          <a:prstGeom prst="rect">
            <a:avLst/>
          </a:prstGeom>
          <a:noFill/>
        </p:spPr>
        <p:txBody>
          <a:bodyPr wrap="square">
            <a:spAutoFit/>
          </a:bodyPr>
          <a:lstStyle/>
          <a:p>
            <a:pPr>
              <a:lnSpc>
                <a:spcPct val="90000"/>
              </a:lnSpc>
            </a:pPr>
            <a:r>
              <a:rPr lang="en-US" sz="1800" b="1" dirty="0"/>
              <a:t>Spotify</a:t>
            </a:r>
            <a:r>
              <a:rPr lang="en-US" sz="1800" dirty="0"/>
              <a:t> offers a </a:t>
            </a:r>
            <a:r>
              <a:rPr lang="en-US" sz="1800" b="1" dirty="0"/>
              <a:t>satisfying and pleasurable</a:t>
            </a:r>
            <a:r>
              <a:rPr lang="en-US" sz="1800" dirty="0"/>
              <a:t> experience through curated playlists and seamless navigation.</a:t>
            </a:r>
          </a:p>
        </p:txBody>
      </p:sp>
      <p:sp>
        <p:nvSpPr>
          <p:cNvPr id="13" name="TextBox 12">
            <a:extLst>
              <a:ext uri="{FF2B5EF4-FFF2-40B4-BE49-F238E27FC236}">
                <a16:creationId xmlns:a16="http://schemas.microsoft.com/office/drawing/2014/main" xmlns="" id="{A4E937A6-2A64-CE16-8D02-633ACD793A22}"/>
              </a:ext>
            </a:extLst>
          </p:cNvPr>
          <p:cNvSpPr txBox="1"/>
          <p:nvPr/>
        </p:nvSpPr>
        <p:spPr>
          <a:xfrm>
            <a:off x="7953240" y="1317381"/>
            <a:ext cx="4020320" cy="840230"/>
          </a:xfrm>
          <a:prstGeom prst="rect">
            <a:avLst/>
          </a:prstGeom>
          <a:noFill/>
        </p:spPr>
        <p:txBody>
          <a:bodyPr wrap="square">
            <a:spAutoFit/>
          </a:bodyPr>
          <a:lstStyle/>
          <a:p>
            <a:pPr>
              <a:lnSpc>
                <a:spcPct val="90000"/>
              </a:lnSpc>
            </a:pPr>
            <a:r>
              <a:rPr lang="en-US" sz="1800" b="1" dirty="0"/>
              <a:t>Poorly designed pop-up ads</a:t>
            </a:r>
            <a:r>
              <a:rPr lang="en-US" sz="1800" dirty="0"/>
              <a:t> are often </a:t>
            </a:r>
            <a:r>
              <a:rPr lang="en-US" sz="1800" b="1" dirty="0"/>
              <a:t>annoying, frustrating</a:t>
            </a:r>
            <a:r>
              <a:rPr lang="en-US" sz="1800" dirty="0"/>
              <a:t>, and </a:t>
            </a:r>
            <a:r>
              <a:rPr lang="en-US" sz="1800" b="1" dirty="0"/>
              <a:t>patronizing</a:t>
            </a:r>
            <a:r>
              <a:rPr lang="en-US" sz="1800" dirty="0"/>
              <a:t>, negatively impacting the UX.</a:t>
            </a:r>
          </a:p>
        </p:txBody>
      </p:sp>
    </p:spTree>
    <p:extLst>
      <p:ext uri="{BB962C8B-B14F-4D97-AF65-F5344CB8AC3E}">
        <p14:creationId xmlns:p14="http://schemas.microsoft.com/office/powerpoint/2010/main" val="3965343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1A899C-0A80-9A71-8C6C-6C34C2EC0F9F}"/>
              </a:ext>
            </a:extLst>
          </p:cNvPr>
          <p:cNvSpPr>
            <a:spLocks noGrp="1"/>
          </p:cNvSpPr>
          <p:nvPr>
            <p:ph type="title"/>
          </p:nvPr>
        </p:nvSpPr>
        <p:spPr/>
        <p:txBody>
          <a:bodyPr>
            <a:normAutofit fontScale="90000"/>
          </a:bodyPr>
          <a:lstStyle/>
          <a:p>
            <a:r>
              <a:rPr lang="en-IN" sz="5400" b="1" dirty="0"/>
              <a:t>Design principles</a:t>
            </a:r>
          </a:p>
        </p:txBody>
      </p:sp>
      <p:sp>
        <p:nvSpPr>
          <p:cNvPr id="3" name="Content Placeholder 2">
            <a:extLst>
              <a:ext uri="{FF2B5EF4-FFF2-40B4-BE49-F238E27FC236}">
                <a16:creationId xmlns:a16="http://schemas.microsoft.com/office/drawing/2014/main" xmlns="" id="{AD66B04E-7B69-1A27-BD8A-890E0FF03C0F}"/>
              </a:ext>
            </a:extLst>
          </p:cNvPr>
          <p:cNvSpPr>
            <a:spLocks noGrp="1"/>
          </p:cNvSpPr>
          <p:nvPr>
            <p:ph idx="1"/>
          </p:nvPr>
        </p:nvSpPr>
        <p:spPr>
          <a:xfrm>
            <a:off x="203200" y="1371600"/>
            <a:ext cx="11760200" cy="4800600"/>
          </a:xfrm>
        </p:spPr>
        <p:txBody>
          <a:bodyPr>
            <a:normAutofit fontScale="85000" lnSpcReduction="10000"/>
          </a:bodyPr>
          <a:lstStyle/>
          <a:p>
            <a:pPr marL="0" indent="0">
              <a:buNone/>
            </a:pPr>
            <a:r>
              <a:rPr lang="en-US" sz="2100" dirty="0"/>
              <a:t>Design principles serve as guiding rules that help interaction designers craft intuitive, user-centered interfaces. These principles are drawn from a combination of theory, real-world design experience, and practical common sense. They act as </a:t>
            </a:r>
            <a:r>
              <a:rPr lang="en-US" sz="2100" i="1" dirty="0"/>
              <a:t>prescriptive recommendations</a:t>
            </a:r>
            <a:r>
              <a:rPr lang="en-US" sz="2100" dirty="0"/>
              <a:t>—helping designers understand what to </a:t>
            </a:r>
            <a:r>
              <a:rPr lang="en-US" sz="2100" b="1" dirty="0"/>
              <a:t>do</a:t>
            </a:r>
            <a:r>
              <a:rPr lang="en-US" sz="2100" dirty="0"/>
              <a:t> and </a:t>
            </a:r>
            <a:r>
              <a:rPr lang="en-US" sz="2100" b="1" dirty="0"/>
              <a:t>avoid</a:t>
            </a:r>
            <a:r>
              <a:rPr lang="en-US" sz="2100" dirty="0"/>
              <a:t> to enhance usability and the overall user experience.</a:t>
            </a:r>
          </a:p>
          <a:p>
            <a:pPr marL="0" indent="0">
              <a:buNone/>
            </a:pPr>
            <a:endParaRPr lang="en-US" dirty="0"/>
          </a:p>
          <a:p>
            <a:pPr marL="0" indent="0">
              <a:buNone/>
            </a:pPr>
            <a:r>
              <a:rPr lang="en-US" sz="2400" b="1" dirty="0"/>
              <a:t>Common Design Principles:</a:t>
            </a:r>
          </a:p>
          <a:p>
            <a:r>
              <a:rPr lang="en-US" b="1" dirty="0"/>
              <a:t>Visibility: </a:t>
            </a:r>
            <a:r>
              <a:rPr lang="en-US" dirty="0"/>
              <a:t>Ensure users can easily see what functions are available. The interface should not overwhelm or hide key actions.</a:t>
            </a:r>
          </a:p>
          <a:p>
            <a:pPr marL="0" indent="0">
              <a:buNone/>
            </a:pPr>
            <a:r>
              <a:rPr lang="en-US" b="1" i="1" dirty="0"/>
              <a:t>Example:</a:t>
            </a:r>
            <a:r>
              <a:rPr lang="en-US" dirty="0"/>
              <a:t> In Google Docs, formatting options are clearly visible in the toolbar, so users don’t need to search menus to apply bold or italic styles.</a:t>
            </a:r>
          </a:p>
          <a:p>
            <a:r>
              <a:rPr lang="en-US" b="1" dirty="0"/>
              <a:t>Feedback : </a:t>
            </a:r>
            <a:r>
              <a:rPr lang="en-US" dirty="0"/>
              <a:t>The system should provide immediate and informative feedback in response to user actions.</a:t>
            </a:r>
          </a:p>
          <a:p>
            <a:pPr marL="0" indent="0">
              <a:buNone/>
            </a:pPr>
            <a:r>
              <a:rPr lang="en-US" b="1" i="1" dirty="0"/>
              <a:t>Example:</a:t>
            </a:r>
            <a:r>
              <a:rPr lang="en-US" b="1" dirty="0"/>
              <a:t> </a:t>
            </a:r>
            <a:r>
              <a:rPr lang="en-US" dirty="0"/>
              <a:t>When you send a message on WhatsApp, ticks appear to indicate delivery and read status—keeping the user informed.</a:t>
            </a:r>
          </a:p>
          <a:p>
            <a:r>
              <a:rPr lang="en-US" b="1" dirty="0"/>
              <a:t>Constraints: </a:t>
            </a:r>
            <a:r>
              <a:rPr lang="en-US" dirty="0"/>
              <a:t>Design should prevent user errors by limiting the actions that can be taken.</a:t>
            </a:r>
          </a:p>
          <a:p>
            <a:pPr marL="0" indent="0">
              <a:buNone/>
            </a:pPr>
            <a:r>
              <a:rPr lang="en-US" b="1" i="1" dirty="0"/>
              <a:t>Example:</a:t>
            </a:r>
            <a:r>
              <a:rPr lang="en-US" b="1" dirty="0"/>
              <a:t> </a:t>
            </a:r>
            <a:r>
              <a:rPr lang="en-US" dirty="0"/>
              <a:t>In an online form, date fields may use a calendar picker so users can only select valid dates—reducing formatting errors.</a:t>
            </a:r>
          </a:p>
          <a:p>
            <a:r>
              <a:rPr lang="en-US" b="1" dirty="0"/>
              <a:t>Consistency:  </a:t>
            </a:r>
            <a:r>
              <a:rPr lang="en-US" dirty="0"/>
              <a:t>Interfaces should follow platform conventions and maintain uniform design across screens.</a:t>
            </a:r>
          </a:p>
          <a:p>
            <a:pPr marL="0" indent="0">
              <a:buNone/>
            </a:pPr>
            <a:r>
              <a:rPr lang="en-US" b="1" i="1" dirty="0"/>
              <a:t>Example:</a:t>
            </a:r>
            <a:r>
              <a:rPr lang="en-US" b="1" dirty="0"/>
              <a:t> </a:t>
            </a:r>
            <a:r>
              <a:rPr lang="en-US" dirty="0"/>
              <a:t>Apple apps use consistent icons and gestures across iOS, making it easier for users to learn new apps on the platform.</a:t>
            </a:r>
          </a:p>
          <a:p>
            <a:r>
              <a:rPr lang="en-US" b="1" dirty="0"/>
              <a:t>Affordance: </a:t>
            </a:r>
            <a:r>
              <a:rPr lang="en-US" dirty="0"/>
              <a:t>Elements should visually suggest how they are used.</a:t>
            </a:r>
          </a:p>
          <a:p>
            <a:pPr marL="0" indent="0">
              <a:buNone/>
            </a:pPr>
            <a:r>
              <a:rPr lang="en-US" b="1" i="1" dirty="0"/>
              <a:t>Example:</a:t>
            </a:r>
            <a:r>
              <a:rPr lang="en-US" b="1" dirty="0"/>
              <a:t> </a:t>
            </a:r>
            <a:r>
              <a:rPr lang="en-US" dirty="0"/>
              <a:t>Buttons on a webpage often look raised or shaded, indicating they can be clicked.</a:t>
            </a:r>
          </a:p>
          <a:p>
            <a:pPr marL="0" indent="0">
              <a:buNone/>
            </a:pPr>
            <a:endParaRPr lang="en-IN" sz="2000" dirty="0"/>
          </a:p>
        </p:txBody>
      </p:sp>
      <p:sp>
        <p:nvSpPr>
          <p:cNvPr id="4" name="Date Placeholder 3">
            <a:extLst>
              <a:ext uri="{FF2B5EF4-FFF2-40B4-BE49-F238E27FC236}">
                <a16:creationId xmlns:a16="http://schemas.microsoft.com/office/drawing/2014/main" xmlns="" id="{8F64E83C-EED7-3CBB-26EB-F4222C6A9A3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48F2802-66DF-E886-ED93-321E912033B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9EBD741-CD4E-C1E3-DD83-B1A5AB7426DF}"/>
              </a:ext>
            </a:extLst>
          </p:cNvPr>
          <p:cNvSpPr>
            <a:spLocks noGrp="1"/>
          </p:cNvSpPr>
          <p:nvPr>
            <p:ph type="sldNum" sz="quarter" idx="12"/>
          </p:nvPr>
        </p:nvSpPr>
        <p:spPr/>
        <p:txBody>
          <a:bodyPr/>
          <a:lstStyle/>
          <a:p>
            <a:fld id="{C4FA3F07-B4E9-4FEB-BC07-B9713C186F28}" type="slidenum">
              <a:rPr lang="en-US" smtClean="0"/>
              <a:pPr/>
              <a:t>34</a:t>
            </a:fld>
            <a:endParaRPr lang="en-US" dirty="0"/>
          </a:p>
        </p:txBody>
      </p:sp>
    </p:spTree>
    <p:extLst>
      <p:ext uri="{BB962C8B-B14F-4D97-AF65-F5344CB8AC3E}">
        <p14:creationId xmlns:p14="http://schemas.microsoft.com/office/powerpoint/2010/main" val="2222096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1A899C-0A80-9A71-8C6C-6C34C2EC0F9F}"/>
              </a:ext>
            </a:extLst>
          </p:cNvPr>
          <p:cNvSpPr>
            <a:spLocks noGrp="1"/>
          </p:cNvSpPr>
          <p:nvPr>
            <p:ph type="title"/>
          </p:nvPr>
        </p:nvSpPr>
        <p:spPr/>
        <p:txBody>
          <a:bodyPr>
            <a:normAutofit fontScale="90000"/>
          </a:bodyPr>
          <a:lstStyle/>
          <a:p>
            <a:r>
              <a:rPr lang="en-IN" sz="5400" b="1" dirty="0"/>
              <a:t>Design principles</a:t>
            </a:r>
          </a:p>
        </p:txBody>
      </p:sp>
      <p:sp>
        <p:nvSpPr>
          <p:cNvPr id="3" name="Content Placeholder 2">
            <a:extLst>
              <a:ext uri="{FF2B5EF4-FFF2-40B4-BE49-F238E27FC236}">
                <a16:creationId xmlns:a16="http://schemas.microsoft.com/office/drawing/2014/main" xmlns="" id="{AD66B04E-7B69-1A27-BD8A-890E0FF03C0F}"/>
              </a:ext>
            </a:extLst>
          </p:cNvPr>
          <p:cNvSpPr>
            <a:spLocks noGrp="1"/>
          </p:cNvSpPr>
          <p:nvPr>
            <p:ph idx="1"/>
          </p:nvPr>
        </p:nvSpPr>
        <p:spPr>
          <a:xfrm>
            <a:off x="139700" y="1371599"/>
            <a:ext cx="11823700" cy="1668679"/>
          </a:xfrm>
        </p:spPr>
        <p:txBody>
          <a:bodyPr>
            <a:normAutofit/>
          </a:bodyPr>
          <a:lstStyle/>
          <a:p>
            <a:pPr marL="0" indent="0" algn="l">
              <a:buNone/>
            </a:pPr>
            <a:r>
              <a:rPr lang="en-IN" sz="2800" b="1" i="0" u="none" strike="noStrike" baseline="0" dirty="0">
                <a:solidFill>
                  <a:srgbClr val="108AB2"/>
                </a:solidFill>
              </a:rPr>
              <a:t>Visibility</a:t>
            </a:r>
            <a:r>
              <a:rPr lang="en-IN" sz="2800" b="1" dirty="0">
                <a:solidFill>
                  <a:srgbClr val="108AB2"/>
                </a:solidFill>
              </a:rPr>
              <a:t> </a:t>
            </a:r>
            <a:r>
              <a:rPr lang="en-US" dirty="0"/>
              <a:t>in interaction design refers to making key functions and system status readily apparent to users. When users can clearly see what options are available, they are more confident and efficient in using a product.</a:t>
            </a:r>
          </a:p>
          <a:p>
            <a:pPr marL="0" indent="0">
              <a:buNone/>
            </a:pPr>
            <a:r>
              <a:rPr lang="en-US" dirty="0"/>
              <a:t>Avoid hiding primary actions in menus or icons without labels. Use clear symbols or text (like 🗑️ for delete, 💾 for save) to reinforce functionality.</a:t>
            </a:r>
            <a:endParaRPr lang="en-IN" dirty="0"/>
          </a:p>
        </p:txBody>
      </p:sp>
      <p:sp>
        <p:nvSpPr>
          <p:cNvPr id="4" name="Date Placeholder 3">
            <a:extLst>
              <a:ext uri="{FF2B5EF4-FFF2-40B4-BE49-F238E27FC236}">
                <a16:creationId xmlns:a16="http://schemas.microsoft.com/office/drawing/2014/main" xmlns="" id="{8F64E83C-EED7-3CBB-26EB-F4222C6A9A3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48F2802-66DF-E886-ED93-321E912033B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9EBD741-CD4E-C1E3-DD83-B1A5AB7426DF}"/>
              </a:ext>
            </a:extLst>
          </p:cNvPr>
          <p:cNvSpPr>
            <a:spLocks noGrp="1"/>
          </p:cNvSpPr>
          <p:nvPr>
            <p:ph type="sldNum" sz="quarter" idx="12"/>
          </p:nvPr>
        </p:nvSpPr>
        <p:spPr/>
        <p:txBody>
          <a:bodyPr/>
          <a:lstStyle/>
          <a:p>
            <a:fld id="{C4FA3F07-B4E9-4FEB-BC07-B9713C186F28}" type="slidenum">
              <a:rPr lang="en-US" smtClean="0"/>
              <a:pPr/>
              <a:t>35</a:t>
            </a:fld>
            <a:endParaRPr lang="en-US" dirty="0"/>
          </a:p>
        </p:txBody>
      </p:sp>
      <p:pic>
        <p:nvPicPr>
          <p:cNvPr id="8" name="Picture 7">
            <a:extLst>
              <a:ext uri="{FF2B5EF4-FFF2-40B4-BE49-F238E27FC236}">
                <a16:creationId xmlns:a16="http://schemas.microsoft.com/office/drawing/2014/main" xmlns="" id="{61BB2A7E-BD3F-B6BC-8370-191053DBC550}"/>
              </a:ext>
            </a:extLst>
          </p:cNvPr>
          <p:cNvPicPr>
            <a:picLocks noChangeAspect="1"/>
          </p:cNvPicPr>
          <p:nvPr/>
        </p:nvPicPr>
        <p:blipFill>
          <a:blip r:embed="rId2"/>
          <a:stretch>
            <a:fillRect/>
          </a:stretch>
        </p:blipFill>
        <p:spPr>
          <a:xfrm>
            <a:off x="4156710" y="3126227"/>
            <a:ext cx="2472690" cy="3139733"/>
          </a:xfrm>
          <a:prstGeom prst="rect">
            <a:avLst/>
          </a:prstGeom>
        </p:spPr>
      </p:pic>
      <p:sp>
        <p:nvSpPr>
          <p:cNvPr id="10" name="TextBox 9">
            <a:extLst>
              <a:ext uri="{FF2B5EF4-FFF2-40B4-BE49-F238E27FC236}">
                <a16:creationId xmlns:a16="http://schemas.microsoft.com/office/drawing/2014/main" xmlns="" id="{9D1E6F49-19CE-6180-D01C-89F7EFED5785}"/>
              </a:ext>
            </a:extLst>
          </p:cNvPr>
          <p:cNvSpPr txBox="1"/>
          <p:nvPr/>
        </p:nvSpPr>
        <p:spPr>
          <a:xfrm>
            <a:off x="109220" y="3126228"/>
            <a:ext cx="4081780" cy="3139321"/>
          </a:xfrm>
          <a:prstGeom prst="rect">
            <a:avLst/>
          </a:prstGeom>
          <a:noFill/>
        </p:spPr>
        <p:txBody>
          <a:bodyPr wrap="square">
            <a:spAutoFit/>
          </a:bodyPr>
          <a:lstStyle/>
          <a:p>
            <a:r>
              <a:rPr lang="en-US" b="1" dirty="0"/>
              <a:t>❌ Poor Visibility Example (as shown):  </a:t>
            </a:r>
          </a:p>
          <a:p>
            <a:pPr marL="342900" indent="-342900">
              <a:buFont typeface="Arial" panose="020B0604020202020204" pitchFamily="34" charset="0"/>
              <a:buChar char="•"/>
            </a:pPr>
            <a:r>
              <a:rPr lang="en-US" dirty="0"/>
              <a:t>At the Cincinnati airport, an </a:t>
            </a:r>
            <a:r>
              <a:rPr lang="en-US" b="1" dirty="0"/>
              <a:t>automatic faucet</a:t>
            </a:r>
            <a:r>
              <a:rPr lang="en-US" dirty="0"/>
              <a:t> required users to walk up to turn it on and walk away to turn it off. </a:t>
            </a:r>
          </a:p>
          <a:p>
            <a:pPr marL="342900" indent="-342900">
              <a:buFont typeface="Arial" panose="020B0604020202020204" pitchFamily="34" charset="0"/>
              <a:buChar char="•"/>
            </a:pPr>
            <a:r>
              <a:rPr lang="en-US" dirty="0"/>
              <a:t>However, users wearing </a:t>
            </a:r>
            <a:r>
              <a:rPr lang="en-US" b="1" dirty="0"/>
              <a:t>black clothing</a:t>
            </a:r>
            <a:r>
              <a:rPr lang="en-US" dirty="0"/>
              <a:t> were unable to activate it due to poor sensor design. </a:t>
            </a:r>
          </a:p>
          <a:p>
            <a:pPr marL="342900" indent="-342900">
              <a:buFont typeface="Arial" panose="020B0604020202020204" pitchFamily="34" charset="0"/>
              <a:buChar char="•"/>
            </a:pPr>
            <a:r>
              <a:rPr lang="en-US" dirty="0"/>
              <a:t>A </a:t>
            </a:r>
            <a:r>
              <a:rPr lang="en-US" b="1" dirty="0"/>
              <a:t>sign was added</a:t>
            </a:r>
            <a:r>
              <a:rPr lang="en-US" dirty="0"/>
              <a:t>, but the original issue was caused by low visibility of how the system worked.</a:t>
            </a:r>
            <a:endParaRPr lang="en-IN" dirty="0"/>
          </a:p>
        </p:txBody>
      </p:sp>
      <p:pic>
        <p:nvPicPr>
          <p:cNvPr id="9" name="Picture 8">
            <a:extLst>
              <a:ext uri="{FF2B5EF4-FFF2-40B4-BE49-F238E27FC236}">
                <a16:creationId xmlns:a16="http://schemas.microsoft.com/office/drawing/2014/main" xmlns="" id="{F19809A7-99DE-1BD4-1123-AB6C2C75821C}"/>
              </a:ext>
            </a:extLst>
          </p:cNvPr>
          <p:cNvPicPr>
            <a:picLocks noChangeAspect="1"/>
          </p:cNvPicPr>
          <p:nvPr/>
        </p:nvPicPr>
        <p:blipFill>
          <a:blip r:embed="rId3"/>
          <a:stretch>
            <a:fillRect/>
          </a:stretch>
        </p:blipFill>
        <p:spPr>
          <a:xfrm>
            <a:off x="6591300" y="3126225"/>
            <a:ext cx="1485976" cy="3021825"/>
          </a:xfrm>
          <a:prstGeom prst="rect">
            <a:avLst/>
          </a:prstGeom>
        </p:spPr>
      </p:pic>
      <p:sp>
        <p:nvSpPr>
          <p:cNvPr id="12" name="TextBox 11">
            <a:extLst>
              <a:ext uri="{FF2B5EF4-FFF2-40B4-BE49-F238E27FC236}">
                <a16:creationId xmlns:a16="http://schemas.microsoft.com/office/drawing/2014/main" xmlns="" id="{F4981966-BABD-512F-BF98-682505C7480C}"/>
              </a:ext>
            </a:extLst>
          </p:cNvPr>
          <p:cNvSpPr txBox="1"/>
          <p:nvPr/>
        </p:nvSpPr>
        <p:spPr>
          <a:xfrm>
            <a:off x="8208010" y="3099432"/>
            <a:ext cx="3740150" cy="3139321"/>
          </a:xfrm>
          <a:prstGeom prst="rect">
            <a:avLst/>
          </a:prstGeom>
          <a:noFill/>
        </p:spPr>
        <p:txBody>
          <a:bodyPr wrap="square">
            <a:spAutoFit/>
          </a:bodyPr>
          <a:lstStyle/>
          <a:p>
            <a:r>
              <a:rPr lang="en-IN" dirty="0"/>
              <a:t>✅ </a:t>
            </a:r>
            <a:r>
              <a:rPr lang="en-IN" b="1" dirty="0"/>
              <a:t>Good Visibility Example:</a:t>
            </a:r>
          </a:p>
          <a:p>
            <a:endParaRPr lang="en-US" b="1" dirty="0"/>
          </a:p>
          <a:p>
            <a:pPr marL="285750" indent="-285750">
              <a:buFont typeface="Arial" panose="020B0604020202020204" pitchFamily="34" charset="0"/>
              <a:buChar char="•"/>
            </a:pPr>
            <a:r>
              <a:rPr lang="en-US" b="1" dirty="0"/>
              <a:t>Elevator Control Panels:</a:t>
            </a:r>
            <a:r>
              <a:rPr lang="en-US" dirty="0"/>
              <a:t> Most modern elevators now include </a:t>
            </a:r>
            <a:r>
              <a:rPr lang="en-US" b="1" dirty="0"/>
              <a:t>backlit buttons and digital floor indicators</a:t>
            </a:r>
            <a:r>
              <a:rPr lang="en-US" dirty="0"/>
              <a:t>, making it clear which floor is selected or in progress.</a:t>
            </a:r>
          </a:p>
          <a:p>
            <a:pPr marL="285750" indent="-285750">
              <a:buFont typeface="Arial" panose="020B0604020202020204" pitchFamily="34" charset="0"/>
              <a:buChar char="•"/>
            </a:pPr>
            <a:r>
              <a:rPr lang="en-US" b="1" dirty="0"/>
              <a:t>Google Docs Toolbar:</a:t>
            </a:r>
            <a:r>
              <a:rPr lang="en-US" dirty="0"/>
              <a:t> Formatting tools like </a:t>
            </a:r>
            <a:r>
              <a:rPr lang="en-US" b="1" dirty="0"/>
              <a:t>bold</a:t>
            </a:r>
            <a:r>
              <a:rPr lang="en-US" dirty="0"/>
              <a:t>, </a:t>
            </a:r>
            <a:r>
              <a:rPr lang="en-US" b="1" dirty="0"/>
              <a:t>font size</a:t>
            </a:r>
            <a:r>
              <a:rPr lang="en-US" dirty="0"/>
              <a:t>, and </a:t>
            </a:r>
            <a:r>
              <a:rPr lang="en-US" b="1" dirty="0"/>
              <a:t>alignment</a:t>
            </a:r>
            <a:r>
              <a:rPr lang="en-US" dirty="0"/>
              <a:t> are always visible in the toolbar, reducing user confusion.</a:t>
            </a:r>
          </a:p>
        </p:txBody>
      </p:sp>
    </p:spTree>
    <p:extLst>
      <p:ext uri="{BB962C8B-B14F-4D97-AF65-F5344CB8AC3E}">
        <p14:creationId xmlns:p14="http://schemas.microsoft.com/office/powerpoint/2010/main" val="122615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1A899C-0A80-9A71-8C6C-6C34C2EC0F9F}"/>
              </a:ext>
            </a:extLst>
          </p:cNvPr>
          <p:cNvSpPr>
            <a:spLocks noGrp="1"/>
          </p:cNvSpPr>
          <p:nvPr>
            <p:ph type="title"/>
          </p:nvPr>
        </p:nvSpPr>
        <p:spPr/>
        <p:txBody>
          <a:bodyPr>
            <a:normAutofit fontScale="90000"/>
          </a:bodyPr>
          <a:lstStyle/>
          <a:p>
            <a:r>
              <a:rPr lang="en-IN" sz="5400" b="1" dirty="0"/>
              <a:t>Design principles</a:t>
            </a:r>
          </a:p>
        </p:txBody>
      </p:sp>
      <p:sp>
        <p:nvSpPr>
          <p:cNvPr id="3" name="Content Placeholder 2">
            <a:extLst>
              <a:ext uri="{FF2B5EF4-FFF2-40B4-BE49-F238E27FC236}">
                <a16:creationId xmlns:a16="http://schemas.microsoft.com/office/drawing/2014/main" xmlns="" id="{AD66B04E-7B69-1A27-BD8A-890E0FF03C0F}"/>
              </a:ext>
            </a:extLst>
          </p:cNvPr>
          <p:cNvSpPr>
            <a:spLocks noGrp="1"/>
          </p:cNvSpPr>
          <p:nvPr>
            <p:ph idx="1"/>
          </p:nvPr>
        </p:nvSpPr>
        <p:spPr>
          <a:xfrm>
            <a:off x="139700" y="1371600"/>
            <a:ext cx="6489700" cy="4800600"/>
          </a:xfrm>
        </p:spPr>
        <p:txBody>
          <a:bodyPr>
            <a:normAutofit fontScale="92500" lnSpcReduction="10000"/>
          </a:bodyPr>
          <a:lstStyle/>
          <a:p>
            <a:r>
              <a:rPr lang="en-IN" sz="2400" b="1" i="0" u="none" strike="noStrike" baseline="0" dirty="0"/>
              <a:t>Feedback</a:t>
            </a:r>
            <a:r>
              <a:rPr lang="en-US" sz="2400" dirty="0"/>
              <a:t> is crucial in interaction design as it informs users about what action has been taken, what result has occurred, and what to do next.</a:t>
            </a:r>
          </a:p>
          <a:p>
            <a:r>
              <a:rPr lang="en-US" sz="2400" dirty="0"/>
              <a:t>It helps bridge the gap between action and understanding, giving users confidence and control.</a:t>
            </a:r>
          </a:p>
          <a:p>
            <a:pPr marL="0" indent="0">
              <a:buNone/>
            </a:pPr>
            <a:endParaRPr lang="en-US" sz="2400" dirty="0"/>
          </a:p>
          <a:p>
            <a:pPr marL="0" indent="0">
              <a:buNone/>
            </a:pPr>
            <a:r>
              <a:rPr lang="en-US" sz="2400" b="1" dirty="0"/>
              <a:t>Feedback can be:</a:t>
            </a:r>
          </a:p>
          <a:p>
            <a:r>
              <a:rPr lang="en-US" sz="2400" dirty="0"/>
              <a:t>Visual – buttons changing color, progress bars</a:t>
            </a:r>
          </a:p>
          <a:p>
            <a:r>
              <a:rPr lang="en-US" sz="2400" dirty="0"/>
              <a:t>Audio – alert tones, voice responses</a:t>
            </a:r>
          </a:p>
          <a:p>
            <a:r>
              <a:rPr lang="en-US" sz="2400" dirty="0"/>
              <a:t>Tactile – vibration on smartphones when typing</a:t>
            </a:r>
          </a:p>
          <a:p>
            <a:r>
              <a:rPr lang="en-US" sz="2400" dirty="0"/>
              <a:t>Verbal/Textual – system messages or pop-up alerts</a:t>
            </a:r>
          </a:p>
          <a:p>
            <a:r>
              <a:rPr lang="en-US" sz="2400" dirty="0"/>
              <a:t>Multimodal – combination of two or more types above</a:t>
            </a:r>
            <a:endParaRPr lang="en-IN" sz="2400" i="0" u="none" strike="noStrike" baseline="0" dirty="0"/>
          </a:p>
        </p:txBody>
      </p:sp>
      <p:sp>
        <p:nvSpPr>
          <p:cNvPr id="4" name="Date Placeholder 3">
            <a:extLst>
              <a:ext uri="{FF2B5EF4-FFF2-40B4-BE49-F238E27FC236}">
                <a16:creationId xmlns:a16="http://schemas.microsoft.com/office/drawing/2014/main" xmlns="" id="{8F64E83C-EED7-3CBB-26EB-F4222C6A9A3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48F2802-66DF-E886-ED93-321E912033B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9EBD741-CD4E-C1E3-DD83-B1A5AB7426DF}"/>
              </a:ext>
            </a:extLst>
          </p:cNvPr>
          <p:cNvSpPr>
            <a:spLocks noGrp="1"/>
          </p:cNvSpPr>
          <p:nvPr>
            <p:ph type="sldNum" sz="quarter" idx="12"/>
          </p:nvPr>
        </p:nvSpPr>
        <p:spPr/>
        <p:txBody>
          <a:bodyPr/>
          <a:lstStyle/>
          <a:p>
            <a:fld id="{C4FA3F07-B4E9-4FEB-BC07-B9713C186F28}" type="slidenum">
              <a:rPr lang="en-US" smtClean="0"/>
              <a:pPr/>
              <a:t>36</a:t>
            </a:fld>
            <a:endParaRPr lang="en-US" dirty="0"/>
          </a:p>
        </p:txBody>
      </p:sp>
      <p:pic>
        <p:nvPicPr>
          <p:cNvPr id="9" name="Picture 8">
            <a:extLst>
              <a:ext uri="{FF2B5EF4-FFF2-40B4-BE49-F238E27FC236}">
                <a16:creationId xmlns:a16="http://schemas.microsoft.com/office/drawing/2014/main" xmlns="" id="{8169B9C6-89A8-4F73-C5B9-221CD6CE7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445305"/>
            <a:ext cx="5194300" cy="2095500"/>
          </a:xfrm>
          <a:prstGeom prst="rect">
            <a:avLst/>
          </a:prstGeom>
        </p:spPr>
      </p:pic>
      <p:pic>
        <p:nvPicPr>
          <p:cNvPr id="12" name="Picture 11">
            <a:extLst>
              <a:ext uri="{FF2B5EF4-FFF2-40B4-BE49-F238E27FC236}">
                <a16:creationId xmlns:a16="http://schemas.microsoft.com/office/drawing/2014/main" xmlns="" id="{3AC7E587-523B-F623-CD95-01130DCB7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861481"/>
            <a:ext cx="5194300" cy="2158319"/>
          </a:xfrm>
          <a:prstGeom prst="rect">
            <a:avLst/>
          </a:prstGeom>
        </p:spPr>
      </p:pic>
    </p:spTree>
    <p:extLst>
      <p:ext uri="{BB962C8B-B14F-4D97-AF65-F5344CB8AC3E}">
        <p14:creationId xmlns:p14="http://schemas.microsoft.com/office/powerpoint/2010/main" val="2591383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C7D7CD9-BBA4-E953-2286-AECD5DB91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DB4E1D0-3F88-9629-19EC-FD5455073545}"/>
              </a:ext>
            </a:extLst>
          </p:cNvPr>
          <p:cNvSpPr>
            <a:spLocks noGrp="1"/>
          </p:cNvSpPr>
          <p:nvPr>
            <p:ph type="title"/>
          </p:nvPr>
        </p:nvSpPr>
        <p:spPr/>
        <p:txBody>
          <a:bodyPr>
            <a:normAutofit fontScale="90000"/>
          </a:bodyPr>
          <a:lstStyle/>
          <a:p>
            <a:r>
              <a:rPr lang="en-IN" sz="5400" b="1" dirty="0"/>
              <a:t>Design principles</a:t>
            </a:r>
          </a:p>
        </p:txBody>
      </p:sp>
      <p:sp>
        <p:nvSpPr>
          <p:cNvPr id="3" name="Content Placeholder 2">
            <a:extLst>
              <a:ext uri="{FF2B5EF4-FFF2-40B4-BE49-F238E27FC236}">
                <a16:creationId xmlns:a16="http://schemas.microsoft.com/office/drawing/2014/main" xmlns="" id="{87FB5600-135D-1B86-1973-221309A84343}"/>
              </a:ext>
            </a:extLst>
          </p:cNvPr>
          <p:cNvSpPr>
            <a:spLocks noGrp="1"/>
          </p:cNvSpPr>
          <p:nvPr>
            <p:ph idx="1"/>
          </p:nvPr>
        </p:nvSpPr>
        <p:spPr>
          <a:xfrm>
            <a:off x="139700" y="1371600"/>
            <a:ext cx="8013700" cy="4800600"/>
          </a:xfrm>
        </p:spPr>
        <p:txBody>
          <a:bodyPr>
            <a:normAutofit fontScale="92500"/>
          </a:bodyPr>
          <a:lstStyle/>
          <a:p>
            <a:pPr marL="0" indent="0">
              <a:buNone/>
            </a:pPr>
            <a:r>
              <a:rPr lang="en-US" sz="2400" b="1" dirty="0"/>
              <a:t>💡 </a:t>
            </a:r>
            <a:r>
              <a:rPr lang="en-US" sz="2400" b="1"/>
              <a:t>Examples:</a:t>
            </a:r>
          </a:p>
          <a:p>
            <a:pPr marL="0" indent="0">
              <a:buNone/>
            </a:pPr>
            <a:endParaRPr lang="en-US" sz="2400" b="1" dirty="0"/>
          </a:p>
          <a:p>
            <a:pPr marL="0" indent="0">
              <a:buNone/>
            </a:pPr>
            <a:r>
              <a:rPr lang="en-US" sz="2400" dirty="0"/>
              <a:t>✅ </a:t>
            </a:r>
            <a:r>
              <a:rPr lang="en-US" sz="2400" b="1" dirty="0"/>
              <a:t>WhatsApp</a:t>
            </a:r>
            <a:r>
              <a:rPr lang="en-US" sz="2400" dirty="0"/>
              <a:t>: When a message is sent, double ticks appear; they turn blue once read – a clear form of visual feedback.</a:t>
            </a:r>
          </a:p>
          <a:p>
            <a:pPr marL="0" indent="0">
              <a:buNone/>
            </a:pPr>
            <a:r>
              <a:rPr lang="en-US" sz="2400" dirty="0"/>
              <a:t>✅ </a:t>
            </a:r>
            <a:r>
              <a:rPr lang="en-US" sz="2400" b="1" dirty="0"/>
              <a:t>Elevators</a:t>
            </a:r>
            <a:r>
              <a:rPr lang="en-US" sz="2400" dirty="0"/>
              <a:t>: Illuminated floor numbers or a “ding” sound signal selection and arrival.</a:t>
            </a:r>
          </a:p>
          <a:p>
            <a:pPr marL="0" indent="0">
              <a:buNone/>
            </a:pPr>
            <a:r>
              <a:rPr lang="en-US" sz="2400" dirty="0"/>
              <a:t>✅ </a:t>
            </a:r>
            <a:r>
              <a:rPr lang="en-US" sz="2400" b="1" dirty="0"/>
              <a:t>Online forms</a:t>
            </a:r>
            <a:r>
              <a:rPr lang="en-US" sz="2400" dirty="0"/>
              <a:t>: Fields turn red for missing/incorrect input with instant error messages.</a:t>
            </a:r>
          </a:p>
          <a:p>
            <a:pPr marL="0" indent="0">
              <a:buNone/>
            </a:pPr>
            <a:r>
              <a:rPr lang="en-US" sz="2400" dirty="0"/>
              <a:t>✅ </a:t>
            </a:r>
            <a:r>
              <a:rPr lang="en-US" sz="2400" b="1" dirty="0"/>
              <a:t>Mobile Apps</a:t>
            </a:r>
            <a:r>
              <a:rPr lang="en-US" sz="2400" dirty="0"/>
              <a:t>: After clicking a button, slight animations or loading spinners provide instant confirmation.</a:t>
            </a:r>
          </a:p>
          <a:p>
            <a:pPr marL="0" indent="0">
              <a:buNone/>
            </a:pPr>
            <a:r>
              <a:rPr lang="en-US" sz="2400" dirty="0"/>
              <a:t>✅ </a:t>
            </a:r>
            <a:r>
              <a:rPr lang="en-US" sz="2400" b="1" dirty="0"/>
              <a:t>Fitness Wearables (like Fitbit/Apple Watch)</a:t>
            </a:r>
            <a:r>
              <a:rPr lang="en-US" sz="2400" dirty="0"/>
              <a:t>: Haptic feedback when step goal is achieved or heart rate zones change.</a:t>
            </a:r>
          </a:p>
          <a:p>
            <a:endParaRPr lang="en-IN" sz="2400" i="0" u="none" strike="noStrike" baseline="0" dirty="0"/>
          </a:p>
        </p:txBody>
      </p:sp>
      <p:sp>
        <p:nvSpPr>
          <p:cNvPr id="4" name="Date Placeholder 3">
            <a:extLst>
              <a:ext uri="{FF2B5EF4-FFF2-40B4-BE49-F238E27FC236}">
                <a16:creationId xmlns:a16="http://schemas.microsoft.com/office/drawing/2014/main" xmlns="" id="{916BAC9D-B772-8A3C-8098-0116CBC42A3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0EC6AA2B-E40B-84D4-B870-E5844E6DE38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C3454E5-4E7F-EAE9-0D3B-B9C6FC00CBF3}"/>
              </a:ext>
            </a:extLst>
          </p:cNvPr>
          <p:cNvSpPr>
            <a:spLocks noGrp="1"/>
          </p:cNvSpPr>
          <p:nvPr>
            <p:ph type="sldNum" sz="quarter" idx="12"/>
          </p:nvPr>
        </p:nvSpPr>
        <p:spPr/>
        <p:txBody>
          <a:bodyPr/>
          <a:lstStyle/>
          <a:p>
            <a:fld id="{C4FA3F07-B4E9-4FEB-BC07-B9713C186F28}" type="slidenum">
              <a:rPr lang="en-US" smtClean="0"/>
              <a:pPr/>
              <a:t>37</a:t>
            </a:fld>
            <a:endParaRPr lang="en-US" dirty="0"/>
          </a:p>
        </p:txBody>
      </p:sp>
      <p:pic>
        <p:nvPicPr>
          <p:cNvPr id="11266" name="Picture 2" descr="Generated image">
            <a:extLst>
              <a:ext uri="{FF2B5EF4-FFF2-40B4-BE49-F238E27FC236}">
                <a16:creationId xmlns:a16="http://schemas.microsoft.com/office/drawing/2014/main" xmlns="" id="{6F38425A-EFC8-A2B7-832E-F2A710BB3E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8500" y="1299957"/>
            <a:ext cx="3733800" cy="49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410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1A899C-0A80-9A71-8C6C-6C34C2EC0F9F}"/>
              </a:ext>
            </a:extLst>
          </p:cNvPr>
          <p:cNvSpPr>
            <a:spLocks noGrp="1"/>
          </p:cNvSpPr>
          <p:nvPr>
            <p:ph type="title"/>
          </p:nvPr>
        </p:nvSpPr>
        <p:spPr/>
        <p:txBody>
          <a:bodyPr>
            <a:normAutofit fontScale="90000"/>
          </a:bodyPr>
          <a:lstStyle/>
          <a:p>
            <a:r>
              <a:rPr lang="en-IN" sz="5400" b="1" dirty="0"/>
              <a:t>Design principles</a:t>
            </a:r>
          </a:p>
        </p:txBody>
      </p:sp>
      <p:sp>
        <p:nvSpPr>
          <p:cNvPr id="3" name="Content Placeholder 2">
            <a:extLst>
              <a:ext uri="{FF2B5EF4-FFF2-40B4-BE49-F238E27FC236}">
                <a16:creationId xmlns:a16="http://schemas.microsoft.com/office/drawing/2014/main" xmlns="" id="{AD66B04E-7B69-1A27-BD8A-890E0FF03C0F}"/>
              </a:ext>
            </a:extLst>
          </p:cNvPr>
          <p:cNvSpPr>
            <a:spLocks noGrp="1"/>
          </p:cNvSpPr>
          <p:nvPr>
            <p:ph idx="1"/>
          </p:nvPr>
        </p:nvSpPr>
        <p:spPr>
          <a:xfrm>
            <a:off x="139700" y="1371600"/>
            <a:ext cx="11747500" cy="4800600"/>
          </a:xfrm>
        </p:spPr>
        <p:txBody>
          <a:bodyPr>
            <a:noAutofit/>
          </a:bodyPr>
          <a:lstStyle/>
          <a:p>
            <a:pPr marL="0" indent="0" algn="l">
              <a:buNone/>
            </a:pPr>
            <a:r>
              <a:rPr lang="en-IN" sz="2400" b="1" i="0" u="none" strike="noStrike" baseline="0" dirty="0"/>
              <a:t>Constraints</a:t>
            </a:r>
          </a:p>
          <a:p>
            <a:pPr marL="0" indent="0">
              <a:buNone/>
            </a:pPr>
            <a:r>
              <a:rPr lang="en-US" dirty="0"/>
              <a:t>The design principle of </a:t>
            </a:r>
            <a:r>
              <a:rPr lang="en-US" b="1" dirty="0"/>
              <a:t>constraints</a:t>
            </a:r>
            <a:r>
              <a:rPr lang="en-US" dirty="0"/>
              <a:t> refers to </a:t>
            </a:r>
            <a:r>
              <a:rPr lang="en-US" b="1" dirty="0"/>
              <a:t>limiting the possible actions</a:t>
            </a:r>
            <a:r>
              <a:rPr lang="en-US" dirty="0"/>
              <a:t> a user can take at a given time to </a:t>
            </a:r>
            <a:r>
              <a:rPr lang="en-US" b="1" dirty="0"/>
              <a:t>prevent errors and guide behavior</a:t>
            </a:r>
            <a:r>
              <a:rPr lang="en-US" dirty="0"/>
              <a:t>.</a:t>
            </a:r>
          </a:p>
          <a:p>
            <a:r>
              <a:rPr lang="en-US" b="1" dirty="0"/>
              <a:t>Types of constraints</a:t>
            </a:r>
            <a:r>
              <a:rPr lang="en-US" dirty="0"/>
              <a:t> can include:</a:t>
            </a:r>
          </a:p>
          <a:p>
            <a:pPr lvl="1"/>
            <a:r>
              <a:rPr lang="en-US" b="1" dirty="0"/>
              <a:t>Physical</a:t>
            </a:r>
            <a:r>
              <a:rPr lang="en-US" dirty="0"/>
              <a:t> (e.g., shape of a plug that fits only one socket),</a:t>
            </a:r>
          </a:p>
          <a:p>
            <a:pPr lvl="1"/>
            <a:r>
              <a:rPr lang="en-US" b="1" dirty="0"/>
              <a:t>Logical</a:t>
            </a:r>
            <a:r>
              <a:rPr lang="en-US" dirty="0"/>
              <a:t> (e.g., grayed-out buttons when action isn't valid),</a:t>
            </a:r>
          </a:p>
          <a:p>
            <a:pPr lvl="1"/>
            <a:r>
              <a:rPr lang="en-US" b="1" dirty="0"/>
              <a:t>Cultural</a:t>
            </a:r>
            <a:r>
              <a:rPr lang="en-US" dirty="0"/>
              <a:t> (e.g., red means stop),</a:t>
            </a:r>
          </a:p>
          <a:p>
            <a:pPr lvl="1"/>
            <a:r>
              <a:rPr lang="en-US" b="1" dirty="0"/>
              <a:t>Semantic</a:t>
            </a:r>
            <a:r>
              <a:rPr lang="en-US" dirty="0"/>
              <a:t> (e.g., icons that imply meaning).</a:t>
            </a:r>
          </a:p>
          <a:p>
            <a:r>
              <a:rPr lang="en-US" b="1" dirty="0"/>
              <a:t>✅ Key Benefits:</a:t>
            </a:r>
          </a:p>
          <a:p>
            <a:r>
              <a:rPr lang="en-US" dirty="0"/>
              <a:t>Reduces the chance of </a:t>
            </a:r>
            <a:r>
              <a:rPr lang="en-US" b="1" dirty="0"/>
              <a:t>invalid actions</a:t>
            </a:r>
            <a:r>
              <a:rPr lang="en-US" dirty="0"/>
              <a:t>.</a:t>
            </a:r>
          </a:p>
          <a:p>
            <a:r>
              <a:rPr lang="en-US" dirty="0"/>
              <a:t>Helps users </a:t>
            </a:r>
            <a:r>
              <a:rPr lang="en-US" b="1" dirty="0"/>
              <a:t>focus</a:t>
            </a:r>
            <a:r>
              <a:rPr lang="en-US" dirty="0"/>
              <a:t> only on relevant options.</a:t>
            </a:r>
          </a:p>
          <a:p>
            <a:r>
              <a:rPr lang="en-US" dirty="0"/>
              <a:t>Improves </a:t>
            </a:r>
            <a:r>
              <a:rPr lang="en-US" b="1" dirty="0"/>
              <a:t>efficiency and safety</a:t>
            </a:r>
            <a:r>
              <a:rPr lang="en-US" dirty="0"/>
              <a:t> in complex systems.</a:t>
            </a:r>
          </a:p>
        </p:txBody>
      </p:sp>
      <p:sp>
        <p:nvSpPr>
          <p:cNvPr id="4" name="Date Placeholder 3">
            <a:extLst>
              <a:ext uri="{FF2B5EF4-FFF2-40B4-BE49-F238E27FC236}">
                <a16:creationId xmlns:a16="http://schemas.microsoft.com/office/drawing/2014/main" xmlns="" id="{8F64E83C-EED7-3CBB-26EB-F4222C6A9A3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48F2802-66DF-E886-ED93-321E912033B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9EBD741-CD4E-C1E3-DD83-B1A5AB7426DF}"/>
              </a:ext>
            </a:extLst>
          </p:cNvPr>
          <p:cNvSpPr>
            <a:spLocks noGrp="1"/>
          </p:cNvSpPr>
          <p:nvPr>
            <p:ph type="sldNum" sz="quarter" idx="12"/>
          </p:nvPr>
        </p:nvSpPr>
        <p:spPr/>
        <p:txBody>
          <a:bodyPr/>
          <a:lstStyle/>
          <a:p>
            <a:fld id="{C4FA3F07-B4E9-4FEB-BC07-B9713C186F28}" type="slidenum">
              <a:rPr lang="en-US" smtClean="0"/>
              <a:pPr/>
              <a:t>38</a:t>
            </a:fld>
            <a:endParaRPr lang="en-US" dirty="0"/>
          </a:p>
        </p:txBody>
      </p:sp>
    </p:spTree>
    <p:extLst>
      <p:ext uri="{BB962C8B-B14F-4D97-AF65-F5344CB8AC3E}">
        <p14:creationId xmlns:p14="http://schemas.microsoft.com/office/powerpoint/2010/main" val="438809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368B9E8-86A5-4B22-6FE0-29C488FAF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13E66BA-087E-A503-96C0-524E06F89D4F}"/>
              </a:ext>
            </a:extLst>
          </p:cNvPr>
          <p:cNvSpPr>
            <a:spLocks noGrp="1"/>
          </p:cNvSpPr>
          <p:nvPr>
            <p:ph type="title"/>
          </p:nvPr>
        </p:nvSpPr>
        <p:spPr/>
        <p:txBody>
          <a:bodyPr>
            <a:normAutofit fontScale="90000"/>
          </a:bodyPr>
          <a:lstStyle/>
          <a:p>
            <a:r>
              <a:rPr lang="en-IN" sz="5400" b="1" dirty="0"/>
              <a:t>Design principles</a:t>
            </a:r>
          </a:p>
        </p:txBody>
      </p:sp>
      <p:sp>
        <p:nvSpPr>
          <p:cNvPr id="4" name="Date Placeholder 3">
            <a:extLst>
              <a:ext uri="{FF2B5EF4-FFF2-40B4-BE49-F238E27FC236}">
                <a16:creationId xmlns:a16="http://schemas.microsoft.com/office/drawing/2014/main" xmlns="" id="{A199FA6F-32DF-3694-7128-6F977914E44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7E26E221-D38F-281D-7A85-900B6F755A3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843FED4-DBD9-200D-C9F4-BA798D75CCB5}"/>
              </a:ext>
            </a:extLst>
          </p:cNvPr>
          <p:cNvSpPr>
            <a:spLocks noGrp="1"/>
          </p:cNvSpPr>
          <p:nvPr>
            <p:ph type="sldNum" sz="quarter" idx="12"/>
          </p:nvPr>
        </p:nvSpPr>
        <p:spPr/>
        <p:txBody>
          <a:bodyPr/>
          <a:lstStyle/>
          <a:p>
            <a:fld id="{C4FA3F07-B4E9-4FEB-BC07-B9713C186F28}" type="slidenum">
              <a:rPr lang="en-US" smtClean="0"/>
              <a:pPr/>
              <a:t>39</a:t>
            </a:fld>
            <a:endParaRPr lang="en-US" dirty="0"/>
          </a:p>
        </p:txBody>
      </p:sp>
      <p:pic>
        <p:nvPicPr>
          <p:cNvPr id="1026" name="Picture 2">
            <a:extLst>
              <a:ext uri="{FF2B5EF4-FFF2-40B4-BE49-F238E27FC236}">
                <a16:creationId xmlns:a16="http://schemas.microsoft.com/office/drawing/2014/main" xmlns="" id="{497B8D06-0D9F-87AD-BFEF-D7A837ABBD4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1268888"/>
            <a:ext cx="2997200" cy="32978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CC2B48A0-1D01-C6AD-DBF6-52BC5529F6ED}"/>
              </a:ext>
            </a:extLst>
          </p:cNvPr>
          <p:cNvSpPr txBox="1"/>
          <p:nvPr/>
        </p:nvSpPr>
        <p:spPr>
          <a:xfrm>
            <a:off x="0" y="4731957"/>
            <a:ext cx="3276600" cy="1477328"/>
          </a:xfrm>
          <a:prstGeom prst="rect">
            <a:avLst/>
          </a:prstGeom>
          <a:noFill/>
        </p:spPr>
        <p:txBody>
          <a:bodyPr wrap="square">
            <a:spAutoFit/>
          </a:bodyPr>
          <a:lstStyle/>
          <a:p>
            <a:pPr algn="ctr"/>
            <a:r>
              <a:rPr lang="en-US" b="1" dirty="0"/>
              <a:t>Mobile Apps</a:t>
            </a:r>
            <a:r>
              <a:rPr lang="en-US" dirty="0"/>
              <a:t>: When booking a cab via </a:t>
            </a:r>
            <a:r>
              <a:rPr lang="en-US" b="1" dirty="0"/>
              <a:t>Uber</a:t>
            </a:r>
            <a:r>
              <a:rPr lang="en-US" dirty="0"/>
              <a:t>, the “Book Now” button remains inactive until you’ve selected a location and payment method.</a:t>
            </a:r>
            <a:endParaRPr lang="en-IN" dirty="0"/>
          </a:p>
        </p:txBody>
      </p:sp>
      <p:pic>
        <p:nvPicPr>
          <p:cNvPr id="13" name="Picture 12">
            <a:extLst>
              <a:ext uri="{FF2B5EF4-FFF2-40B4-BE49-F238E27FC236}">
                <a16:creationId xmlns:a16="http://schemas.microsoft.com/office/drawing/2014/main" xmlns="" id="{F78D31AA-C982-CFB0-DA29-B622639D9FB2}"/>
              </a:ext>
            </a:extLst>
          </p:cNvPr>
          <p:cNvPicPr>
            <a:picLocks noChangeAspect="1"/>
          </p:cNvPicPr>
          <p:nvPr/>
        </p:nvPicPr>
        <p:blipFill>
          <a:blip r:embed="rId3"/>
          <a:stretch>
            <a:fillRect/>
          </a:stretch>
        </p:blipFill>
        <p:spPr>
          <a:xfrm>
            <a:off x="3124200" y="1344260"/>
            <a:ext cx="3124200" cy="3234704"/>
          </a:xfrm>
          <a:prstGeom prst="rect">
            <a:avLst/>
          </a:prstGeom>
        </p:spPr>
      </p:pic>
      <p:sp>
        <p:nvSpPr>
          <p:cNvPr id="15" name="TextBox 14">
            <a:extLst>
              <a:ext uri="{FF2B5EF4-FFF2-40B4-BE49-F238E27FC236}">
                <a16:creationId xmlns:a16="http://schemas.microsoft.com/office/drawing/2014/main" xmlns="" id="{2231BB79-1541-36E0-807B-205C306F9CC9}"/>
              </a:ext>
            </a:extLst>
          </p:cNvPr>
          <p:cNvSpPr txBox="1"/>
          <p:nvPr/>
        </p:nvSpPr>
        <p:spPr>
          <a:xfrm>
            <a:off x="3053080" y="4721174"/>
            <a:ext cx="3657600" cy="1477328"/>
          </a:xfrm>
          <a:prstGeom prst="rect">
            <a:avLst/>
          </a:prstGeom>
          <a:noFill/>
        </p:spPr>
        <p:txBody>
          <a:bodyPr wrap="square">
            <a:spAutoFit/>
          </a:bodyPr>
          <a:lstStyle/>
          <a:p>
            <a:pPr algn="ctr"/>
            <a:r>
              <a:rPr lang="en-US" b="1" dirty="0"/>
              <a:t>Online Forms</a:t>
            </a:r>
            <a:r>
              <a:rPr lang="en-US" dirty="0"/>
              <a:t>: In banking or travel portals, the “Submit” button is often disabled until all mandatory fields are filled correctly, reducing user errors</a:t>
            </a:r>
            <a:endParaRPr lang="en-IN" dirty="0"/>
          </a:p>
        </p:txBody>
      </p:sp>
      <p:pic>
        <p:nvPicPr>
          <p:cNvPr id="1028" name="Picture 4" descr="Generated image">
            <a:extLst>
              <a:ext uri="{FF2B5EF4-FFF2-40B4-BE49-F238E27FC236}">
                <a16:creationId xmlns:a16="http://schemas.microsoft.com/office/drawing/2014/main" xmlns="" id="{DA0560E4-26F2-08D9-F8A0-F5A7810FBB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1307656"/>
            <a:ext cx="3124200" cy="497906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21FD5938-DE09-4001-E290-B6E625E9ADA7}"/>
              </a:ext>
            </a:extLst>
          </p:cNvPr>
          <p:cNvSpPr txBox="1"/>
          <p:nvPr/>
        </p:nvSpPr>
        <p:spPr>
          <a:xfrm>
            <a:off x="9804400" y="2591386"/>
            <a:ext cx="2387600" cy="3139321"/>
          </a:xfrm>
          <a:prstGeom prst="rect">
            <a:avLst/>
          </a:prstGeom>
          <a:noFill/>
        </p:spPr>
        <p:txBody>
          <a:bodyPr wrap="square">
            <a:spAutoFit/>
          </a:bodyPr>
          <a:lstStyle/>
          <a:p>
            <a:pPr algn="ctr"/>
            <a:r>
              <a:rPr lang="en-US" dirty="0"/>
              <a:t>In photo editing software like Photoshop, certain menu options are grayed out until the user selects an appropriate layer or image region, effectively guiding them to take the next logical step.</a:t>
            </a:r>
            <a:endParaRPr lang="en-IN" dirty="0"/>
          </a:p>
        </p:txBody>
      </p:sp>
    </p:spTree>
    <p:extLst>
      <p:ext uri="{BB962C8B-B14F-4D97-AF65-F5344CB8AC3E}">
        <p14:creationId xmlns:p14="http://schemas.microsoft.com/office/powerpoint/2010/main" val="303306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5402E2E7-F180-0397-55B1-9F34F07C8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2590800"/>
            <a:ext cx="3635829" cy="3651061"/>
          </a:xfrm>
          <a:prstGeom prst="rect">
            <a:avLst/>
          </a:prstGeom>
        </p:spPr>
      </p:pic>
      <p:sp>
        <p:nvSpPr>
          <p:cNvPr id="2" name="Title 1"/>
          <p:cNvSpPr>
            <a:spLocks noGrp="1"/>
          </p:cNvSpPr>
          <p:nvPr>
            <p:ph type="title"/>
          </p:nvPr>
        </p:nvSpPr>
        <p:spPr/>
        <p:txBody>
          <a:bodyPr>
            <a:normAutofit/>
          </a:bodyPr>
          <a:lstStyle/>
          <a:p>
            <a:r>
              <a:rPr lang="en-US" b="1" dirty="0"/>
              <a:t>What is User Centered Design?</a:t>
            </a:r>
          </a:p>
        </p:txBody>
      </p:sp>
      <p:sp>
        <p:nvSpPr>
          <p:cNvPr id="3" name="Content Placeholder 2"/>
          <p:cNvSpPr>
            <a:spLocks noGrp="1"/>
          </p:cNvSpPr>
          <p:nvPr>
            <p:ph idx="1"/>
          </p:nvPr>
        </p:nvSpPr>
        <p:spPr>
          <a:xfrm>
            <a:off x="3657600" y="1330231"/>
            <a:ext cx="8382000" cy="4911630"/>
          </a:xfrm>
        </p:spPr>
        <p:txBody>
          <a:bodyPr>
            <a:normAutofit fontScale="92500" lnSpcReduction="10000"/>
          </a:bodyPr>
          <a:lstStyle/>
          <a:p>
            <a:r>
              <a:rPr lang="en-US" dirty="0"/>
              <a:t>UCD is about </a:t>
            </a:r>
            <a:r>
              <a:rPr lang="en-US" b="1" dirty="0"/>
              <a:t>designing with the user in mind</a:t>
            </a:r>
            <a:r>
              <a:rPr lang="en-US" dirty="0"/>
              <a:t>, not just what the system </a:t>
            </a:r>
            <a:r>
              <a:rPr lang="en-US" i="1" dirty="0"/>
              <a:t>can</a:t>
            </a:r>
            <a:r>
              <a:rPr lang="en-US" dirty="0"/>
              <a:t> do, but how users </a:t>
            </a:r>
            <a:r>
              <a:rPr lang="en-US" i="1" dirty="0"/>
              <a:t>feel</a:t>
            </a:r>
            <a:r>
              <a:rPr lang="en-US" dirty="0"/>
              <a:t> using it.</a:t>
            </a:r>
            <a:endParaRPr lang="en-US" dirty="0">
              <a:solidFill>
                <a:srgbClr val="000000"/>
              </a:solidFill>
            </a:endParaRPr>
          </a:p>
          <a:p>
            <a:r>
              <a:rPr lang="en-US" dirty="0">
                <a:solidFill>
                  <a:srgbClr val="000000"/>
                </a:solidFill>
              </a:rPr>
              <a:t>The practice of creating engaging, efficient user experiences is called user-centered design. </a:t>
            </a:r>
          </a:p>
          <a:p>
            <a:r>
              <a:rPr lang="en-US" dirty="0">
                <a:solidFill>
                  <a:srgbClr val="000000"/>
                </a:solidFill>
              </a:rPr>
              <a:t>The concept of user-centered design is very simple: Take the user into account every step of the way as you develop your product. The implications of this simple concept, </a:t>
            </a:r>
            <a:r>
              <a:rPr lang="en-IN" dirty="0">
                <a:solidFill>
                  <a:srgbClr val="000000"/>
                </a:solidFill>
              </a:rPr>
              <a:t>however, are surprisingly complex.</a:t>
            </a:r>
          </a:p>
          <a:p>
            <a:r>
              <a:rPr lang="en-US" b="0" i="0" dirty="0">
                <a:solidFill>
                  <a:srgbClr val="00B0F0"/>
                </a:solidFill>
                <a:effectLst/>
              </a:rPr>
              <a:t>"User-Centered Design (UCD) is a user interface design process that focuses on usability goals, user characteristics, environment, tasks, and workflow in the design of an interface. </a:t>
            </a:r>
          </a:p>
          <a:p>
            <a:r>
              <a:rPr lang="en-US" b="0" i="0" dirty="0">
                <a:solidFill>
                  <a:srgbClr val="000000"/>
                </a:solidFill>
                <a:effectLst/>
              </a:rPr>
              <a:t>UCD follows a series of well-defined methods and techniques for the analysis, design, and evaluation of mainstream hardware, software, and web interfaces. </a:t>
            </a:r>
          </a:p>
          <a:p>
            <a:r>
              <a:rPr lang="en-US" b="0" i="0" dirty="0">
                <a:solidFill>
                  <a:srgbClr val="00B0F0"/>
                </a:solidFill>
                <a:effectLst/>
              </a:rPr>
              <a:t>The UCD process is an iterative process, where design and evaluation steps are built in from the first stage of projects, through implementation." </a:t>
            </a:r>
          </a:p>
          <a:p>
            <a:pPr marL="0" indent="0">
              <a:buNone/>
            </a:pPr>
            <a:endParaRPr lang="en-US" b="0" i="0" dirty="0">
              <a:solidFill>
                <a:srgbClr val="000000"/>
              </a:solidFill>
              <a:effectLst/>
            </a:endParaRPr>
          </a:p>
          <a:p>
            <a:pPr marL="0" indent="0">
              <a:buNone/>
            </a:pPr>
            <a:r>
              <a:rPr lang="en-US" b="0" i="0" dirty="0">
                <a:solidFill>
                  <a:srgbClr val="000000"/>
                </a:solidFill>
                <a:effectLst/>
              </a:rPr>
              <a:t>(Shawn Lawton Henry and Mary Martinson, </a:t>
            </a:r>
            <a:r>
              <a:rPr lang="en-US" b="0" i="1" dirty="0">
                <a:solidFill>
                  <a:srgbClr val="000000"/>
                </a:solidFill>
                <a:effectLst/>
              </a:rPr>
              <a:t>Accessibility in User-Centered Design</a:t>
            </a:r>
            <a:r>
              <a:rPr lang="en-US" b="0" i="0" dirty="0">
                <a:solidFill>
                  <a:srgbClr val="000000"/>
                </a:solidFill>
                <a:effectLst/>
              </a:rPr>
              <a:t>)</a:t>
            </a:r>
            <a:endParaRPr lang="en-US" dirty="0"/>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dirty="0"/>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4</a:t>
            </a:fld>
            <a:endParaRPr lang="en-US" dirty="0"/>
          </a:p>
        </p:txBody>
      </p:sp>
      <p:sp>
        <p:nvSpPr>
          <p:cNvPr id="9" name="TextBox 8">
            <a:extLst>
              <a:ext uri="{FF2B5EF4-FFF2-40B4-BE49-F238E27FC236}">
                <a16:creationId xmlns:a16="http://schemas.microsoft.com/office/drawing/2014/main" xmlns="" id="{C4A5D452-023D-F170-18D5-B3F4A4B02E44}"/>
              </a:ext>
            </a:extLst>
          </p:cNvPr>
          <p:cNvSpPr txBox="1"/>
          <p:nvPr/>
        </p:nvSpPr>
        <p:spPr>
          <a:xfrm>
            <a:off x="469900" y="2267634"/>
            <a:ext cx="3124200" cy="646331"/>
          </a:xfrm>
          <a:prstGeom prst="rect">
            <a:avLst/>
          </a:prstGeom>
          <a:noFill/>
        </p:spPr>
        <p:txBody>
          <a:bodyPr wrap="square">
            <a:spAutoFit/>
          </a:bodyPr>
          <a:lstStyle/>
          <a:p>
            <a:pPr algn="ctr"/>
            <a:r>
              <a:rPr lang="en-US" b="1" i="1" dirty="0"/>
              <a:t>Putting Users at the Heart of the Design</a:t>
            </a:r>
            <a:endParaRPr lang="en-IN" b="1" i="1" dirty="0"/>
          </a:p>
        </p:txBody>
      </p:sp>
    </p:spTree>
    <p:extLst>
      <p:ext uri="{BB962C8B-B14F-4D97-AF65-F5344CB8AC3E}">
        <p14:creationId xmlns:p14="http://schemas.microsoft.com/office/powerpoint/2010/main" val="1999124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1A899C-0A80-9A71-8C6C-6C34C2EC0F9F}"/>
              </a:ext>
            </a:extLst>
          </p:cNvPr>
          <p:cNvSpPr>
            <a:spLocks noGrp="1"/>
          </p:cNvSpPr>
          <p:nvPr>
            <p:ph type="title"/>
          </p:nvPr>
        </p:nvSpPr>
        <p:spPr>
          <a:xfrm>
            <a:off x="203200" y="350838"/>
            <a:ext cx="10464800" cy="868362"/>
          </a:xfrm>
        </p:spPr>
        <p:txBody>
          <a:bodyPr anchor="ctr">
            <a:normAutofit/>
          </a:bodyPr>
          <a:lstStyle/>
          <a:p>
            <a:r>
              <a:rPr lang="en-IN" b="1"/>
              <a:t>Design principles</a:t>
            </a:r>
          </a:p>
        </p:txBody>
      </p:sp>
      <p:sp>
        <p:nvSpPr>
          <p:cNvPr id="3" name="Content Placeholder 2">
            <a:extLst>
              <a:ext uri="{FF2B5EF4-FFF2-40B4-BE49-F238E27FC236}">
                <a16:creationId xmlns:a16="http://schemas.microsoft.com/office/drawing/2014/main" xmlns="" id="{AD66B04E-7B69-1A27-BD8A-890E0FF03C0F}"/>
              </a:ext>
            </a:extLst>
          </p:cNvPr>
          <p:cNvSpPr>
            <a:spLocks noGrp="1"/>
          </p:cNvSpPr>
          <p:nvPr>
            <p:ph sz="half" idx="1"/>
          </p:nvPr>
        </p:nvSpPr>
        <p:spPr>
          <a:xfrm>
            <a:off x="101600" y="1600201"/>
            <a:ext cx="6604000" cy="4525963"/>
          </a:xfrm>
        </p:spPr>
        <p:txBody>
          <a:bodyPr>
            <a:normAutofit lnSpcReduction="10000"/>
          </a:bodyPr>
          <a:lstStyle/>
          <a:p>
            <a:pPr marL="0" indent="0">
              <a:lnSpc>
                <a:spcPct val="90000"/>
              </a:lnSpc>
              <a:buNone/>
            </a:pPr>
            <a:r>
              <a:rPr lang="en-IN" sz="2000" b="1" i="0" u="none" strike="noStrike" baseline="0" dirty="0"/>
              <a:t>Consistency.</a:t>
            </a:r>
          </a:p>
          <a:p>
            <a:pPr>
              <a:lnSpc>
                <a:spcPct val="90000"/>
              </a:lnSpc>
            </a:pPr>
            <a:r>
              <a:rPr lang="en-US" sz="2000" dirty="0"/>
              <a:t>Consistency refers to designing interfaces to use the same operations and similar elements across tasks to reduce the learning curve and cognitive load.</a:t>
            </a:r>
          </a:p>
          <a:p>
            <a:pPr>
              <a:lnSpc>
                <a:spcPct val="90000"/>
              </a:lnSpc>
            </a:pPr>
            <a:r>
              <a:rPr lang="en-US" sz="2000" dirty="0"/>
              <a:t>A consistent interface follows predictable rules (e.g., </a:t>
            </a:r>
            <a:r>
              <a:rPr lang="en-US" sz="2000" dirty="0" err="1"/>
              <a:t>Ctrl+C</a:t>
            </a:r>
            <a:r>
              <a:rPr lang="en-US" sz="2000" dirty="0"/>
              <a:t> always means copy across apps).</a:t>
            </a:r>
          </a:p>
          <a:p>
            <a:pPr>
              <a:lnSpc>
                <a:spcPct val="90000"/>
              </a:lnSpc>
            </a:pPr>
            <a:r>
              <a:rPr lang="en-US" sz="2000" dirty="0"/>
              <a:t>It improves usability by allowing users to transfer knowledge from one part of the interface to another or even across applications</a:t>
            </a:r>
            <a:r>
              <a:rPr lang="en-US" sz="2000" b="1" dirty="0"/>
              <a:t>.</a:t>
            </a:r>
          </a:p>
          <a:p>
            <a:pPr marL="0" indent="0">
              <a:lnSpc>
                <a:spcPct val="90000"/>
              </a:lnSpc>
              <a:buNone/>
            </a:pPr>
            <a:r>
              <a:rPr lang="en-IN" sz="2000" b="1" dirty="0"/>
              <a:t>Examples:</a:t>
            </a:r>
            <a:endParaRPr lang="en-IN" sz="2000" dirty="0"/>
          </a:p>
          <a:p>
            <a:pPr>
              <a:lnSpc>
                <a:spcPct val="90000"/>
              </a:lnSpc>
            </a:pPr>
            <a:r>
              <a:rPr lang="en-IN" sz="2000" b="1" dirty="0"/>
              <a:t>Google Ecosystem (Docs, Sheets, Gmail):</a:t>
            </a:r>
            <a:r>
              <a:rPr lang="en-IN" sz="2000" dirty="0"/>
              <a:t> Same layout for menus, shortcuts (</a:t>
            </a:r>
            <a:r>
              <a:rPr lang="en-IN" sz="2000" dirty="0" err="1"/>
              <a:t>Ctrl+Z</a:t>
            </a:r>
            <a:r>
              <a:rPr lang="en-IN" sz="2000" dirty="0"/>
              <a:t>, </a:t>
            </a:r>
            <a:r>
              <a:rPr lang="en-IN" sz="2000" dirty="0" err="1"/>
              <a:t>Ctrl+P</a:t>
            </a:r>
            <a:r>
              <a:rPr lang="en-IN" sz="2000" dirty="0"/>
              <a:t>), and sidebars. Users easily switch between them without relearning.</a:t>
            </a:r>
          </a:p>
          <a:p>
            <a:pPr>
              <a:lnSpc>
                <a:spcPct val="90000"/>
              </a:lnSpc>
            </a:pPr>
            <a:r>
              <a:rPr lang="en-IN" sz="2000" b="1" dirty="0"/>
              <a:t>Mobile Apps (iOS &amp; Android Guidelines):</a:t>
            </a:r>
            <a:r>
              <a:rPr lang="en-IN" sz="2000" dirty="0"/>
              <a:t> Navigation bars, back arrows, and settings icons behave similarly across apps due to platform design standards.</a:t>
            </a:r>
          </a:p>
          <a:p>
            <a:pPr>
              <a:lnSpc>
                <a:spcPct val="90000"/>
              </a:lnSpc>
            </a:pPr>
            <a:endParaRPr lang="en-US" sz="2000" b="1" dirty="0"/>
          </a:p>
          <a:p>
            <a:pPr marL="0" indent="0">
              <a:lnSpc>
                <a:spcPct val="90000"/>
              </a:lnSpc>
              <a:buNone/>
            </a:pPr>
            <a:endParaRPr lang="en-US" sz="2000" b="1" dirty="0"/>
          </a:p>
          <a:p>
            <a:pPr marL="0" indent="0">
              <a:lnSpc>
                <a:spcPct val="90000"/>
              </a:lnSpc>
              <a:buNone/>
            </a:pPr>
            <a:endParaRPr lang="en-US" sz="2000" b="1" dirty="0"/>
          </a:p>
          <a:p>
            <a:pPr marL="0" indent="0">
              <a:lnSpc>
                <a:spcPct val="90000"/>
              </a:lnSpc>
              <a:buNone/>
            </a:pPr>
            <a:endParaRPr lang="en-US" sz="2000" b="1" dirty="0"/>
          </a:p>
          <a:p>
            <a:pPr marL="0" indent="0">
              <a:lnSpc>
                <a:spcPct val="90000"/>
              </a:lnSpc>
              <a:buNone/>
            </a:pPr>
            <a:endParaRPr lang="en-IN" sz="2000" b="1" i="0" u="none" strike="noStrike" baseline="0" dirty="0"/>
          </a:p>
        </p:txBody>
      </p:sp>
      <p:pic>
        <p:nvPicPr>
          <p:cNvPr id="2051" name="Picture 3" descr="Generated image">
            <a:extLst>
              <a:ext uri="{FF2B5EF4-FFF2-40B4-BE49-F238E27FC236}">
                <a16:creationId xmlns:a16="http://schemas.microsoft.com/office/drawing/2014/main" xmlns="" id="{14C4ACEB-D8E0-593B-8352-02340D169E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05600" y="1600201"/>
            <a:ext cx="5384800" cy="4419599"/>
          </a:xfrm>
          <a:prstGeom prst="rect">
            <a:avLst/>
          </a:prstGeom>
          <a:solidFill>
            <a:srgbClr val="FFFFFF"/>
          </a:solidFill>
        </p:spPr>
      </p:pic>
      <p:sp>
        <p:nvSpPr>
          <p:cNvPr id="4" name="Date Placeholder 3">
            <a:extLst>
              <a:ext uri="{FF2B5EF4-FFF2-40B4-BE49-F238E27FC236}">
                <a16:creationId xmlns:a16="http://schemas.microsoft.com/office/drawing/2014/main" xmlns="" id="{8F64E83C-EED7-3CBB-26EB-F4222C6A9A38}"/>
              </a:ext>
            </a:extLst>
          </p:cNvPr>
          <p:cNvSpPr>
            <a:spLocks noGrp="1"/>
          </p:cNvSpPr>
          <p:nvPr>
            <p:ph type="dt" sz="half" idx="10"/>
          </p:nvPr>
        </p:nvSpPr>
        <p:spPr>
          <a:xfrm>
            <a:off x="8839200" y="6340476"/>
            <a:ext cx="1727200" cy="365125"/>
          </a:xfrm>
        </p:spPr>
        <p:txBody>
          <a:bodyPr anchor="ctr">
            <a:normAutofit/>
          </a:bodyPr>
          <a:lstStyle/>
          <a:p>
            <a:pPr>
              <a:spcAft>
                <a:spcPts val="600"/>
              </a:spcAft>
            </a:pPr>
            <a:fld id="{F6C643BA-ACA1-44BF-9071-763295A35907}" type="datetime4">
              <a:rPr lang="en-US" smtClean="0"/>
              <a:pPr>
                <a:spcAft>
                  <a:spcPts val="600"/>
                </a:spcAft>
              </a:pPr>
              <a:t>September 15, 2025</a:t>
            </a:fld>
            <a:endParaRPr lang="en-US"/>
          </a:p>
        </p:txBody>
      </p:sp>
      <p:sp>
        <p:nvSpPr>
          <p:cNvPr id="5" name="Footer Placeholder 4">
            <a:extLst>
              <a:ext uri="{FF2B5EF4-FFF2-40B4-BE49-F238E27FC236}">
                <a16:creationId xmlns:a16="http://schemas.microsoft.com/office/drawing/2014/main" xmlns="" id="{148F2802-66DF-E886-ED93-321E912033BB}"/>
              </a:ext>
            </a:extLst>
          </p:cNvPr>
          <p:cNvSpPr>
            <a:spLocks noGrp="1"/>
          </p:cNvSpPr>
          <p:nvPr>
            <p:ph type="ftr" sz="quarter" idx="11"/>
          </p:nvPr>
        </p:nvSpPr>
        <p:spPr>
          <a:xfrm>
            <a:off x="2032000" y="6351495"/>
            <a:ext cx="67056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9EBD741-CD4E-C1E3-DD83-B1A5AB7426DF}"/>
              </a:ext>
            </a:extLst>
          </p:cNvPr>
          <p:cNvSpPr>
            <a:spLocks noGrp="1"/>
          </p:cNvSpPr>
          <p:nvPr>
            <p:ph type="sldNum" sz="quarter" idx="12"/>
          </p:nvPr>
        </p:nvSpPr>
        <p:spPr>
          <a:xfrm>
            <a:off x="10668000" y="6340476"/>
            <a:ext cx="1016000" cy="365125"/>
          </a:xfrm>
        </p:spPr>
        <p:txBody>
          <a:bodyPr anchor="ctr">
            <a:normAutofit/>
          </a:bodyPr>
          <a:lstStyle/>
          <a:p>
            <a:pPr>
              <a:spcAft>
                <a:spcPts val="600"/>
              </a:spcAft>
            </a:pPr>
            <a:fld id="{C4FA3F07-B4E9-4FEB-BC07-B9713C186F28}" type="slidenum">
              <a:rPr lang="en-US" smtClean="0"/>
              <a:pPr>
                <a:spcAft>
                  <a:spcPts val="600"/>
                </a:spcAft>
              </a:pPr>
              <a:t>40</a:t>
            </a:fld>
            <a:endParaRPr lang="en-US"/>
          </a:p>
        </p:txBody>
      </p:sp>
    </p:spTree>
    <p:extLst>
      <p:ext uri="{BB962C8B-B14F-4D97-AF65-F5344CB8AC3E}">
        <p14:creationId xmlns:p14="http://schemas.microsoft.com/office/powerpoint/2010/main" val="3496505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1A899C-0A80-9A71-8C6C-6C34C2EC0F9F}"/>
              </a:ext>
            </a:extLst>
          </p:cNvPr>
          <p:cNvSpPr>
            <a:spLocks noGrp="1"/>
          </p:cNvSpPr>
          <p:nvPr>
            <p:ph type="title"/>
          </p:nvPr>
        </p:nvSpPr>
        <p:spPr/>
        <p:txBody>
          <a:bodyPr>
            <a:normAutofit fontScale="90000"/>
          </a:bodyPr>
          <a:lstStyle/>
          <a:p>
            <a:r>
              <a:rPr lang="en-IN" sz="5400" b="1" dirty="0"/>
              <a:t>Design principles</a:t>
            </a:r>
          </a:p>
        </p:txBody>
      </p:sp>
      <p:sp>
        <p:nvSpPr>
          <p:cNvPr id="3" name="Content Placeholder 2">
            <a:extLst>
              <a:ext uri="{FF2B5EF4-FFF2-40B4-BE49-F238E27FC236}">
                <a16:creationId xmlns:a16="http://schemas.microsoft.com/office/drawing/2014/main" xmlns="" id="{AD66B04E-7B69-1A27-BD8A-890E0FF03C0F}"/>
              </a:ext>
            </a:extLst>
          </p:cNvPr>
          <p:cNvSpPr>
            <a:spLocks noGrp="1"/>
          </p:cNvSpPr>
          <p:nvPr>
            <p:ph idx="1"/>
          </p:nvPr>
        </p:nvSpPr>
        <p:spPr>
          <a:xfrm>
            <a:off x="139700" y="1371600"/>
            <a:ext cx="8013700" cy="4876800"/>
          </a:xfrm>
        </p:spPr>
        <p:txBody>
          <a:bodyPr>
            <a:normAutofit fontScale="92500" lnSpcReduction="20000"/>
          </a:bodyPr>
          <a:lstStyle/>
          <a:p>
            <a:pPr marL="0" indent="0">
              <a:buNone/>
            </a:pPr>
            <a:r>
              <a:rPr lang="en-IN" sz="1800" i="0" u="none" strike="noStrike" baseline="0" dirty="0"/>
              <a:t>Affordance </a:t>
            </a:r>
            <a:r>
              <a:rPr lang="en-US" sz="1800" dirty="0"/>
              <a:t>refers to an attribute of an object that suggests how it should be used. It helps users intuitively understand possible interactions.</a:t>
            </a:r>
          </a:p>
          <a:p>
            <a:r>
              <a:rPr lang="en-US" sz="1800" dirty="0"/>
              <a:t>Don Norman (1999) categorized affordances into:</a:t>
            </a:r>
          </a:p>
          <a:p>
            <a:r>
              <a:rPr lang="en-US" sz="1800" dirty="0"/>
              <a:t>Real Affordance: Physically perceptible, like a button you can push.</a:t>
            </a:r>
          </a:p>
          <a:p>
            <a:r>
              <a:rPr lang="en-US" sz="1800" dirty="0"/>
              <a:t>Perceived Affordance: What the interface suggests to the user visually or by design cues.</a:t>
            </a:r>
          </a:p>
          <a:p>
            <a:pPr marL="0" indent="0">
              <a:buNone/>
            </a:pPr>
            <a:r>
              <a:rPr lang="en-US" sz="1800" b="1" dirty="0"/>
              <a:t>Key Concepts:</a:t>
            </a:r>
          </a:p>
          <a:p>
            <a:r>
              <a:rPr lang="en-US" sz="1800" b="1" dirty="0"/>
              <a:t>Physical Affordance</a:t>
            </a:r>
            <a:r>
              <a:rPr lang="en-US" sz="1800" dirty="0"/>
              <a:t>: Obvious actions from physical cues.</a:t>
            </a:r>
            <a:br>
              <a:rPr lang="en-US" sz="1800" dirty="0"/>
            </a:br>
            <a:r>
              <a:rPr lang="en-US" sz="1800" dirty="0"/>
              <a:t>Example: A mug handle “affords” holding; a push plate on a door “affords” pushing.</a:t>
            </a:r>
          </a:p>
          <a:p>
            <a:r>
              <a:rPr lang="en-US" sz="1800" b="1" dirty="0"/>
              <a:t>Virtual Affordance</a:t>
            </a:r>
            <a:r>
              <a:rPr lang="en-US" sz="1800" dirty="0"/>
              <a:t>: Interface elements that imply interaction.</a:t>
            </a:r>
            <a:br>
              <a:rPr lang="en-US" sz="1800" dirty="0"/>
            </a:br>
            <a:r>
              <a:rPr lang="en-US" sz="1800" dirty="0"/>
              <a:t>Example: Underlined text in websites implies clicking.</a:t>
            </a:r>
          </a:p>
          <a:p>
            <a:pPr marL="0" indent="0">
              <a:buNone/>
            </a:pPr>
            <a:r>
              <a:rPr lang="en-IN" sz="1800" b="1" dirty="0"/>
              <a:t>Examples:</a:t>
            </a:r>
          </a:p>
          <a:p>
            <a:r>
              <a:rPr lang="en-IN" sz="1800" b="1" dirty="0"/>
              <a:t>Mobile Apps</a:t>
            </a:r>
            <a:r>
              <a:rPr lang="en-IN" sz="1800" dirty="0"/>
              <a:t>: Swipe gestures on photos or emails afford navigation or deletion.</a:t>
            </a:r>
          </a:p>
          <a:p>
            <a:r>
              <a:rPr lang="en-IN" sz="1800" b="1" dirty="0"/>
              <a:t>Touchscreens</a:t>
            </a:r>
            <a:r>
              <a:rPr lang="en-IN" sz="1800" dirty="0"/>
              <a:t>: Icons shaped like buttons indicate tapping (e.g., app icons or play buttons).</a:t>
            </a:r>
          </a:p>
          <a:p>
            <a:r>
              <a:rPr lang="en-IN" sz="1800" b="1" dirty="0"/>
              <a:t>Voice Assistants</a:t>
            </a:r>
            <a:r>
              <a:rPr lang="en-IN" sz="1800" dirty="0"/>
              <a:t>: A glowing ring on Amazon Alexa implies it's listening (affords speaking).</a:t>
            </a:r>
          </a:p>
          <a:p>
            <a:r>
              <a:rPr lang="en-IN" sz="1800" b="1" dirty="0"/>
              <a:t>Smart TVs</a:t>
            </a:r>
            <a:r>
              <a:rPr lang="en-IN" sz="1800" dirty="0"/>
              <a:t>: Remote buttons with volume or arrow symbols afford navigation and adjustment.</a:t>
            </a:r>
            <a:endParaRPr lang="en-IN" sz="1800" i="0" u="none" strike="noStrike" baseline="0" dirty="0"/>
          </a:p>
        </p:txBody>
      </p:sp>
      <p:sp>
        <p:nvSpPr>
          <p:cNvPr id="4" name="Date Placeholder 3">
            <a:extLst>
              <a:ext uri="{FF2B5EF4-FFF2-40B4-BE49-F238E27FC236}">
                <a16:creationId xmlns:a16="http://schemas.microsoft.com/office/drawing/2014/main" xmlns="" id="{8F64E83C-EED7-3CBB-26EB-F4222C6A9A3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48F2802-66DF-E886-ED93-321E912033B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9EBD741-CD4E-C1E3-DD83-B1A5AB7426DF}"/>
              </a:ext>
            </a:extLst>
          </p:cNvPr>
          <p:cNvSpPr>
            <a:spLocks noGrp="1"/>
          </p:cNvSpPr>
          <p:nvPr>
            <p:ph type="sldNum" sz="quarter" idx="12"/>
          </p:nvPr>
        </p:nvSpPr>
        <p:spPr/>
        <p:txBody>
          <a:bodyPr/>
          <a:lstStyle/>
          <a:p>
            <a:fld id="{C4FA3F07-B4E9-4FEB-BC07-B9713C186F28}" type="slidenum">
              <a:rPr lang="en-US" smtClean="0"/>
              <a:pPr/>
              <a:t>41</a:t>
            </a:fld>
            <a:endParaRPr lang="en-US" dirty="0"/>
          </a:p>
        </p:txBody>
      </p:sp>
      <p:pic>
        <p:nvPicPr>
          <p:cNvPr id="12" name="Picture 11">
            <a:extLst>
              <a:ext uri="{FF2B5EF4-FFF2-40B4-BE49-F238E27FC236}">
                <a16:creationId xmlns:a16="http://schemas.microsoft.com/office/drawing/2014/main" xmlns="" id="{D919A09A-ECC2-A31C-4E79-AAE5D2EDB613}"/>
              </a:ext>
            </a:extLst>
          </p:cNvPr>
          <p:cNvPicPr>
            <a:picLocks noChangeAspect="1"/>
          </p:cNvPicPr>
          <p:nvPr/>
        </p:nvPicPr>
        <p:blipFill>
          <a:blip r:embed="rId2"/>
          <a:stretch>
            <a:fillRect/>
          </a:stretch>
        </p:blipFill>
        <p:spPr>
          <a:xfrm>
            <a:off x="8273930" y="4643979"/>
            <a:ext cx="3664070" cy="1447800"/>
          </a:xfrm>
          <a:prstGeom prst="rect">
            <a:avLst/>
          </a:prstGeom>
        </p:spPr>
      </p:pic>
      <p:pic>
        <p:nvPicPr>
          <p:cNvPr id="3075" name="Picture 3" descr="Generated image">
            <a:extLst>
              <a:ext uri="{FF2B5EF4-FFF2-40B4-BE49-F238E27FC236}">
                <a16:creationId xmlns:a16="http://schemas.microsoft.com/office/drawing/2014/main" xmlns="" id="{A5BD8B4F-C26A-52C6-CADC-6A4809FE4E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7600" y="1371600"/>
            <a:ext cx="2133600" cy="315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248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E003767-8CAB-1E3B-1DD8-60061816E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8B1B596-56EB-E5A0-1345-7DD70CFB5270}"/>
              </a:ext>
            </a:extLst>
          </p:cNvPr>
          <p:cNvSpPr>
            <a:spLocks noGrp="1"/>
          </p:cNvSpPr>
          <p:nvPr>
            <p:ph type="title"/>
          </p:nvPr>
        </p:nvSpPr>
        <p:spPr/>
        <p:txBody>
          <a:bodyPr>
            <a:normAutofit fontScale="90000"/>
          </a:bodyPr>
          <a:lstStyle/>
          <a:p>
            <a:r>
              <a:rPr lang="en-IN" sz="5400" b="1" dirty="0"/>
              <a:t>Cognition</a:t>
            </a:r>
          </a:p>
        </p:txBody>
      </p:sp>
      <p:sp>
        <p:nvSpPr>
          <p:cNvPr id="3" name="Content Placeholder 2">
            <a:extLst>
              <a:ext uri="{FF2B5EF4-FFF2-40B4-BE49-F238E27FC236}">
                <a16:creationId xmlns:a16="http://schemas.microsoft.com/office/drawing/2014/main" xmlns="" id="{BF38C726-A292-9948-F155-02642F26DB15}"/>
              </a:ext>
            </a:extLst>
          </p:cNvPr>
          <p:cNvSpPr>
            <a:spLocks noGrp="1"/>
          </p:cNvSpPr>
          <p:nvPr>
            <p:ph idx="1"/>
          </p:nvPr>
        </p:nvSpPr>
        <p:spPr>
          <a:xfrm>
            <a:off x="139700" y="1371600"/>
            <a:ext cx="11823700" cy="4876800"/>
          </a:xfrm>
        </p:spPr>
        <p:txBody>
          <a:bodyPr>
            <a:normAutofit/>
          </a:bodyPr>
          <a:lstStyle/>
          <a:p>
            <a:r>
              <a:rPr lang="en-US" dirty="0"/>
              <a:t>Cognition refers to the mental processes involved in thinking, learning, remembering, perceiving, deciding, and communicating. </a:t>
            </a:r>
          </a:p>
          <a:p>
            <a:r>
              <a:rPr lang="en-US" dirty="0"/>
              <a:t>It includes both </a:t>
            </a:r>
            <a:r>
              <a:rPr lang="en-US" b="1" dirty="0"/>
              <a:t>experiential (fast, intuitive)</a:t>
            </a:r>
            <a:r>
              <a:rPr lang="en-US" dirty="0"/>
              <a:t> and </a:t>
            </a:r>
            <a:r>
              <a:rPr lang="en-US" b="1" dirty="0"/>
              <a:t>reflective (slow, deliberate)</a:t>
            </a:r>
            <a:r>
              <a:rPr lang="en-US" dirty="0"/>
              <a:t> modes of thinking. These processes are context-dependent and can be distributed, situated, extended, or embodied depending on the tools, environment, and people involved.</a:t>
            </a:r>
          </a:p>
          <a:p>
            <a:r>
              <a:rPr lang="en-US" b="1" dirty="0"/>
              <a:t>Experiential Cognition (Fast Thinking):</a:t>
            </a:r>
          </a:p>
          <a:p>
            <a:pPr lvl="1"/>
            <a:r>
              <a:rPr lang="en-US" sz="2000" dirty="0"/>
              <a:t>This is intuitive, automatic, and effortless thinking. It occurs during activities that we're familiar with, requiring little conscious thought.</a:t>
            </a:r>
          </a:p>
          <a:p>
            <a:pPr lvl="1"/>
            <a:r>
              <a:rPr lang="en-US" sz="2000" b="1" dirty="0"/>
              <a:t>Examples</a:t>
            </a:r>
            <a:r>
              <a:rPr lang="en-US" sz="2000" dirty="0"/>
              <a:t>: Driving a familiar route, reading, playing a game, casual conversation.</a:t>
            </a:r>
          </a:p>
          <a:p>
            <a:r>
              <a:rPr lang="en-US" b="1" dirty="0"/>
              <a:t>Reflective Cognition (Slow Thinking):</a:t>
            </a:r>
          </a:p>
          <a:p>
            <a:pPr lvl="1"/>
            <a:r>
              <a:rPr lang="en-US" sz="2000" dirty="0"/>
              <a:t>This involves deliberate, conscious mental effort. It is analytical and helps with problem-solving, planning, and decision-making.</a:t>
            </a:r>
          </a:p>
          <a:p>
            <a:pPr lvl="1"/>
            <a:r>
              <a:rPr lang="en-US" sz="2000" b="1" dirty="0"/>
              <a:t>Examples: </a:t>
            </a:r>
            <a:r>
              <a:rPr lang="en-US" sz="2000" dirty="0"/>
              <a:t>Designing a product, writing an essay, solving a math problem</a:t>
            </a:r>
            <a:r>
              <a:rPr lang="en-US" dirty="0"/>
              <a:t>.</a:t>
            </a:r>
          </a:p>
        </p:txBody>
      </p:sp>
      <p:sp>
        <p:nvSpPr>
          <p:cNvPr id="4" name="Date Placeholder 3">
            <a:extLst>
              <a:ext uri="{FF2B5EF4-FFF2-40B4-BE49-F238E27FC236}">
                <a16:creationId xmlns:a16="http://schemas.microsoft.com/office/drawing/2014/main" xmlns="" id="{56DE378A-0AE5-205D-7B67-72943411481D}"/>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91973DC2-D925-E15B-7259-C9FA7B703373}"/>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8B14FD2-1583-1C3F-6787-FB018E1A920F}"/>
              </a:ext>
            </a:extLst>
          </p:cNvPr>
          <p:cNvSpPr>
            <a:spLocks noGrp="1"/>
          </p:cNvSpPr>
          <p:nvPr>
            <p:ph type="sldNum" sz="quarter" idx="12"/>
          </p:nvPr>
        </p:nvSpPr>
        <p:spPr/>
        <p:txBody>
          <a:bodyPr/>
          <a:lstStyle/>
          <a:p>
            <a:fld id="{C4FA3F07-B4E9-4FEB-BC07-B9713C186F28}" type="slidenum">
              <a:rPr lang="en-US" smtClean="0"/>
              <a:pPr/>
              <a:t>42</a:t>
            </a:fld>
            <a:endParaRPr lang="en-US" dirty="0"/>
          </a:p>
        </p:txBody>
      </p:sp>
    </p:spTree>
    <p:extLst>
      <p:ext uri="{BB962C8B-B14F-4D97-AF65-F5344CB8AC3E}">
        <p14:creationId xmlns:p14="http://schemas.microsoft.com/office/powerpoint/2010/main" val="3407111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AD0CC9F-C6A7-94A8-10D6-32DF8A11B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B57D53C-7342-AB14-002C-3D9E3CEF88EE}"/>
              </a:ext>
            </a:extLst>
          </p:cNvPr>
          <p:cNvSpPr>
            <a:spLocks noGrp="1"/>
          </p:cNvSpPr>
          <p:nvPr>
            <p:ph type="title"/>
          </p:nvPr>
        </p:nvSpPr>
        <p:spPr/>
        <p:txBody>
          <a:bodyPr>
            <a:normAutofit fontScale="90000"/>
          </a:bodyPr>
          <a:lstStyle/>
          <a:p>
            <a:r>
              <a:rPr lang="en-IN" sz="5400" b="1" dirty="0"/>
              <a:t>Cognition</a:t>
            </a:r>
          </a:p>
        </p:txBody>
      </p:sp>
      <p:sp>
        <p:nvSpPr>
          <p:cNvPr id="4" name="Date Placeholder 3">
            <a:extLst>
              <a:ext uri="{FF2B5EF4-FFF2-40B4-BE49-F238E27FC236}">
                <a16:creationId xmlns:a16="http://schemas.microsoft.com/office/drawing/2014/main" xmlns="" id="{5D62B7F0-C6D7-4621-1F1F-71F851D441A2}"/>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55453D60-FC35-2986-5F84-2F85DEE7695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EDA5081E-1D9B-76B7-389D-562DE5581CE4}"/>
              </a:ext>
            </a:extLst>
          </p:cNvPr>
          <p:cNvSpPr>
            <a:spLocks noGrp="1"/>
          </p:cNvSpPr>
          <p:nvPr>
            <p:ph type="sldNum" sz="quarter" idx="12"/>
          </p:nvPr>
        </p:nvSpPr>
        <p:spPr/>
        <p:txBody>
          <a:bodyPr/>
          <a:lstStyle/>
          <a:p>
            <a:fld id="{C4FA3F07-B4E9-4FEB-BC07-B9713C186F28}" type="slidenum">
              <a:rPr lang="en-US" smtClean="0"/>
              <a:pPr/>
              <a:t>43</a:t>
            </a:fld>
            <a:endParaRPr lang="en-US" dirty="0"/>
          </a:p>
        </p:txBody>
      </p:sp>
      <p:pic>
        <p:nvPicPr>
          <p:cNvPr id="1026" name="Picture 2" descr="Generated image">
            <a:extLst>
              <a:ext uri="{FF2B5EF4-FFF2-40B4-BE49-F238E27FC236}">
                <a16:creationId xmlns:a16="http://schemas.microsoft.com/office/drawing/2014/main" xmlns="" id="{A061353E-4B05-2C50-368D-392FAFD579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115062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739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5EB08F3-1678-3A79-829E-642F13ADB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5288DE1-3646-A807-471A-2BB6E2477C24}"/>
              </a:ext>
            </a:extLst>
          </p:cNvPr>
          <p:cNvSpPr>
            <a:spLocks noGrp="1"/>
          </p:cNvSpPr>
          <p:nvPr>
            <p:ph type="title"/>
          </p:nvPr>
        </p:nvSpPr>
        <p:spPr/>
        <p:txBody>
          <a:bodyPr>
            <a:normAutofit fontScale="90000"/>
          </a:bodyPr>
          <a:lstStyle/>
          <a:p>
            <a:r>
              <a:rPr lang="en-IN" sz="5400" b="1" dirty="0"/>
              <a:t>Cognition</a:t>
            </a:r>
          </a:p>
        </p:txBody>
      </p:sp>
      <p:sp>
        <p:nvSpPr>
          <p:cNvPr id="3" name="Content Placeholder 2">
            <a:extLst>
              <a:ext uri="{FF2B5EF4-FFF2-40B4-BE49-F238E27FC236}">
                <a16:creationId xmlns:a16="http://schemas.microsoft.com/office/drawing/2014/main" xmlns="" id="{7672C240-3E14-D762-904A-2856D139F4E2}"/>
              </a:ext>
            </a:extLst>
          </p:cNvPr>
          <p:cNvSpPr>
            <a:spLocks noGrp="1"/>
          </p:cNvSpPr>
          <p:nvPr>
            <p:ph idx="1"/>
          </p:nvPr>
        </p:nvSpPr>
        <p:spPr>
          <a:xfrm>
            <a:off x="139700" y="1371600"/>
            <a:ext cx="11823700" cy="4876800"/>
          </a:xfrm>
        </p:spPr>
        <p:txBody>
          <a:bodyPr>
            <a:normAutofit/>
          </a:bodyPr>
          <a:lstStyle/>
          <a:p>
            <a:pPr marL="0" indent="0">
              <a:buNone/>
            </a:pPr>
            <a:r>
              <a:rPr lang="en-US" sz="2400" dirty="0"/>
              <a:t>Cognition has also been described in terms of specific kinds of processes. </a:t>
            </a:r>
            <a:r>
              <a:rPr lang="en-IN" sz="2400" dirty="0"/>
              <a:t>These include:</a:t>
            </a:r>
          </a:p>
          <a:p>
            <a:pPr lvl="1"/>
            <a:r>
              <a:rPr lang="en-IN" sz="2400" dirty="0"/>
              <a:t>Attention</a:t>
            </a:r>
          </a:p>
          <a:p>
            <a:pPr lvl="1"/>
            <a:r>
              <a:rPr lang="en-IN" sz="2400" dirty="0"/>
              <a:t>Perception</a:t>
            </a:r>
          </a:p>
          <a:p>
            <a:pPr lvl="1"/>
            <a:r>
              <a:rPr lang="en-IN" sz="2400" dirty="0"/>
              <a:t>Memory</a:t>
            </a:r>
          </a:p>
          <a:p>
            <a:pPr lvl="1"/>
            <a:r>
              <a:rPr lang="en-IN" sz="2400" dirty="0"/>
              <a:t>Learning</a:t>
            </a:r>
          </a:p>
          <a:p>
            <a:pPr lvl="1"/>
            <a:r>
              <a:rPr lang="en-IN" sz="2400" dirty="0"/>
              <a:t>Reading, speaking, and listening</a:t>
            </a:r>
          </a:p>
          <a:p>
            <a:pPr lvl="1"/>
            <a:r>
              <a:rPr lang="en-US" sz="2400" dirty="0"/>
              <a:t>Problem solving, Planning, Reasoning, and Decision making.</a:t>
            </a:r>
            <a:endParaRPr lang="en-IN" sz="2400" i="0" u="none" strike="noStrike" baseline="0" dirty="0"/>
          </a:p>
        </p:txBody>
      </p:sp>
      <p:sp>
        <p:nvSpPr>
          <p:cNvPr id="4" name="Date Placeholder 3">
            <a:extLst>
              <a:ext uri="{FF2B5EF4-FFF2-40B4-BE49-F238E27FC236}">
                <a16:creationId xmlns:a16="http://schemas.microsoft.com/office/drawing/2014/main" xmlns="" id="{044E1929-3C47-4594-BE26-4D754D3A7A15}"/>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33298267-7554-3C38-5C64-A98BC1426E01}"/>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B6A2950-06FC-0D71-3F0F-CC7355F081C8}"/>
              </a:ext>
            </a:extLst>
          </p:cNvPr>
          <p:cNvSpPr>
            <a:spLocks noGrp="1"/>
          </p:cNvSpPr>
          <p:nvPr>
            <p:ph type="sldNum" sz="quarter" idx="12"/>
          </p:nvPr>
        </p:nvSpPr>
        <p:spPr/>
        <p:txBody>
          <a:bodyPr/>
          <a:lstStyle/>
          <a:p>
            <a:fld id="{C4FA3F07-B4E9-4FEB-BC07-B9713C186F28}" type="slidenum">
              <a:rPr lang="en-US" smtClean="0"/>
              <a:pPr/>
              <a:t>44</a:t>
            </a:fld>
            <a:endParaRPr lang="en-US" dirty="0"/>
          </a:p>
        </p:txBody>
      </p:sp>
    </p:spTree>
    <p:extLst>
      <p:ext uri="{BB962C8B-B14F-4D97-AF65-F5344CB8AC3E}">
        <p14:creationId xmlns:p14="http://schemas.microsoft.com/office/powerpoint/2010/main" val="2487185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50D97C5-8102-A52C-FE2A-E3478564E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0A0C3DAB-28E7-0ACD-510D-C3B3364590BE}"/>
              </a:ext>
            </a:extLst>
          </p:cNvPr>
          <p:cNvSpPr>
            <a:spLocks noGrp="1"/>
          </p:cNvSpPr>
          <p:nvPr>
            <p:ph type="title"/>
          </p:nvPr>
        </p:nvSpPr>
        <p:spPr/>
        <p:txBody>
          <a:bodyPr>
            <a:normAutofit fontScale="90000"/>
          </a:bodyPr>
          <a:lstStyle/>
          <a:p>
            <a:r>
              <a:rPr lang="en-IN" sz="5400" b="1" dirty="0"/>
              <a:t>Cognition - Attention</a:t>
            </a:r>
          </a:p>
        </p:txBody>
      </p:sp>
      <p:sp>
        <p:nvSpPr>
          <p:cNvPr id="3" name="Content Placeholder 2">
            <a:extLst>
              <a:ext uri="{FF2B5EF4-FFF2-40B4-BE49-F238E27FC236}">
                <a16:creationId xmlns:a16="http://schemas.microsoft.com/office/drawing/2014/main" xmlns="" id="{177F5E15-84ED-AE5B-2DE0-E49904AA03F8}"/>
              </a:ext>
            </a:extLst>
          </p:cNvPr>
          <p:cNvSpPr>
            <a:spLocks noGrp="1"/>
          </p:cNvSpPr>
          <p:nvPr>
            <p:ph idx="1"/>
          </p:nvPr>
        </p:nvSpPr>
        <p:spPr>
          <a:xfrm>
            <a:off x="139700" y="1371600"/>
            <a:ext cx="11823700" cy="4876800"/>
          </a:xfrm>
        </p:spPr>
        <p:txBody>
          <a:bodyPr>
            <a:normAutofit/>
          </a:bodyPr>
          <a:lstStyle/>
          <a:p>
            <a:pPr marL="0" indent="0">
              <a:buNone/>
            </a:pPr>
            <a:r>
              <a:rPr lang="en-IN" sz="2800" b="1" dirty="0"/>
              <a:t>Attention: </a:t>
            </a:r>
          </a:p>
          <a:p>
            <a:pPr marL="0" indent="0">
              <a:buNone/>
            </a:pPr>
            <a:r>
              <a:rPr lang="en-US" sz="2400" b="1" dirty="0"/>
              <a:t>Attention</a:t>
            </a:r>
            <a:r>
              <a:rPr lang="en-US" sz="2400" dirty="0"/>
              <a:t> is the process of focusing on specific information while ignoring others, using our senses like hearing (auditory) and sight (visual). It's crucial when many things compete for our focus.</a:t>
            </a:r>
          </a:p>
          <a:p>
            <a:pPr marL="0" indent="0">
              <a:buNone/>
            </a:pPr>
            <a:r>
              <a:rPr lang="en-US" sz="2400" b="1" dirty="0"/>
              <a:t>Types of Attention with Examples</a:t>
            </a:r>
          </a:p>
          <a:p>
            <a:pPr marL="0" indent="0">
              <a:buNone/>
            </a:pPr>
            <a:r>
              <a:rPr lang="en-US" sz="2400" b="1" dirty="0"/>
              <a:t>🟢 Auditory Attention</a:t>
            </a:r>
          </a:p>
          <a:p>
            <a:pPr marL="0" indent="0">
              <a:buNone/>
            </a:pPr>
            <a:r>
              <a:rPr lang="en-US" sz="2400" b="1" dirty="0"/>
              <a:t>🟢 Visual Attention</a:t>
            </a:r>
          </a:p>
          <a:p>
            <a:pPr marL="0" indent="0">
              <a:buNone/>
            </a:pPr>
            <a:endParaRPr lang="en-US" sz="2400" dirty="0"/>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EEAEF7AA-F9B7-6E5F-C16B-8CBDE208223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71BEF18-F253-2CC2-091E-0FCA5202B853}"/>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0B53B64-EA3B-4BFD-09EB-0CC98BBC038D}"/>
              </a:ext>
            </a:extLst>
          </p:cNvPr>
          <p:cNvSpPr>
            <a:spLocks noGrp="1"/>
          </p:cNvSpPr>
          <p:nvPr>
            <p:ph type="sldNum" sz="quarter" idx="12"/>
          </p:nvPr>
        </p:nvSpPr>
        <p:spPr/>
        <p:txBody>
          <a:bodyPr/>
          <a:lstStyle/>
          <a:p>
            <a:fld id="{C4FA3F07-B4E9-4FEB-BC07-B9713C186F28}" type="slidenum">
              <a:rPr lang="en-US" smtClean="0"/>
              <a:pPr/>
              <a:t>45</a:t>
            </a:fld>
            <a:endParaRPr lang="en-US" dirty="0"/>
          </a:p>
        </p:txBody>
      </p:sp>
    </p:spTree>
    <p:extLst>
      <p:ext uri="{BB962C8B-B14F-4D97-AF65-F5344CB8AC3E}">
        <p14:creationId xmlns:p14="http://schemas.microsoft.com/office/powerpoint/2010/main" val="2815602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CC99531-3690-9711-B0E6-1F183C8BA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0671C14-3EC1-D500-3FF7-9052121E0EB6}"/>
              </a:ext>
            </a:extLst>
          </p:cNvPr>
          <p:cNvSpPr>
            <a:spLocks noGrp="1"/>
          </p:cNvSpPr>
          <p:nvPr>
            <p:ph type="title"/>
          </p:nvPr>
        </p:nvSpPr>
        <p:spPr/>
        <p:txBody>
          <a:bodyPr>
            <a:normAutofit fontScale="90000"/>
          </a:bodyPr>
          <a:lstStyle/>
          <a:p>
            <a:r>
              <a:rPr lang="en-IN" sz="5400" b="1" dirty="0"/>
              <a:t>Cognition - Attention</a:t>
            </a:r>
          </a:p>
        </p:txBody>
      </p:sp>
      <p:sp>
        <p:nvSpPr>
          <p:cNvPr id="3" name="Content Placeholder 2">
            <a:extLst>
              <a:ext uri="{FF2B5EF4-FFF2-40B4-BE49-F238E27FC236}">
                <a16:creationId xmlns:a16="http://schemas.microsoft.com/office/drawing/2014/main" xmlns="" id="{02AF7492-1909-DCF6-6DC1-68C08BA1C215}"/>
              </a:ext>
            </a:extLst>
          </p:cNvPr>
          <p:cNvSpPr>
            <a:spLocks noGrp="1"/>
          </p:cNvSpPr>
          <p:nvPr>
            <p:ph idx="1"/>
          </p:nvPr>
        </p:nvSpPr>
        <p:spPr>
          <a:xfrm>
            <a:off x="139700" y="1371600"/>
            <a:ext cx="11823700" cy="4876800"/>
          </a:xfrm>
        </p:spPr>
        <p:txBody>
          <a:bodyPr>
            <a:noAutofit/>
          </a:bodyPr>
          <a:lstStyle/>
          <a:p>
            <a:pPr marL="0" indent="0">
              <a:buNone/>
            </a:pPr>
            <a:r>
              <a:rPr lang="en-US" sz="2400" b="1" dirty="0"/>
              <a:t>Auditory Attention </a:t>
            </a:r>
            <a:r>
              <a:rPr lang="en-US" sz="2400" dirty="0"/>
              <a:t>is the ability to focus on </a:t>
            </a:r>
            <a:r>
              <a:rPr lang="en-US" sz="2400" b="1" dirty="0"/>
              <a:t>specific sounds</a:t>
            </a:r>
            <a:r>
              <a:rPr lang="en-US" sz="2400" dirty="0"/>
              <a:t> in our environment while filtering out others.</a:t>
            </a:r>
          </a:p>
          <a:p>
            <a:r>
              <a:rPr lang="en-US" sz="2400" b="1" dirty="0"/>
              <a:t>Real-World Example: </a:t>
            </a:r>
            <a:r>
              <a:rPr lang="en-US" sz="2400" dirty="0"/>
              <a:t>Imagine you're sitting in a </a:t>
            </a:r>
            <a:r>
              <a:rPr lang="en-US" sz="2400" b="1" dirty="0"/>
              <a:t>dentist's waiting room</a:t>
            </a:r>
            <a:r>
              <a:rPr lang="en-US" sz="2400" dirty="0"/>
              <a:t>. There may be background music, people talking, or phones ringing. But your </a:t>
            </a:r>
            <a:r>
              <a:rPr lang="en-US" sz="2400" b="1" dirty="0"/>
              <a:t>attention is tuned</a:t>
            </a:r>
            <a:r>
              <a:rPr lang="en-US" sz="2400" dirty="0"/>
              <a:t> specifically to listen for your </a:t>
            </a:r>
            <a:r>
              <a:rPr lang="en-US" sz="2400" b="1" dirty="0"/>
              <a:t>name to be called</a:t>
            </a:r>
            <a:r>
              <a:rPr lang="en-US" sz="2400" dirty="0"/>
              <a:t> by the receptionist or nurse.</a:t>
            </a:r>
          </a:p>
          <a:p>
            <a:pPr marL="0" indent="0">
              <a:buNone/>
            </a:pPr>
            <a:r>
              <a:rPr lang="en-US" sz="2400" dirty="0"/>
              <a:t>	🧠 Your brain </a:t>
            </a:r>
            <a:r>
              <a:rPr lang="en-US" sz="2400" b="1" dirty="0"/>
              <a:t>filters out irrelevant sounds</a:t>
            </a:r>
            <a:r>
              <a:rPr lang="en-US" sz="2400" dirty="0"/>
              <a:t> and stays alert to a specific cue.</a:t>
            </a:r>
          </a:p>
          <a:p>
            <a:pPr marL="0" indent="0">
              <a:buNone/>
            </a:pPr>
            <a:r>
              <a:rPr lang="en-US" sz="2400" dirty="0"/>
              <a:t>	🎯 This is </a:t>
            </a:r>
            <a:r>
              <a:rPr lang="en-US" sz="2400" b="1" dirty="0"/>
              <a:t>goal-directed attention</a:t>
            </a:r>
            <a:r>
              <a:rPr lang="en-US" sz="2400" dirty="0"/>
              <a:t> – you're listening for something important to you.</a:t>
            </a:r>
          </a:p>
          <a:p>
            <a:pPr marL="0" indent="0">
              <a:buNone/>
            </a:pPr>
            <a:r>
              <a:rPr lang="en-US" sz="2400" b="1" dirty="0"/>
              <a:t>Other relatable examples:</a:t>
            </a:r>
            <a:endParaRPr lang="en-US" sz="2400" dirty="0"/>
          </a:p>
          <a:p>
            <a:pPr lvl="1"/>
            <a:r>
              <a:rPr lang="en-US" sz="2400" dirty="0"/>
              <a:t>Hearing your name announced at an airport gate.</a:t>
            </a:r>
          </a:p>
          <a:p>
            <a:pPr lvl="1"/>
            <a:r>
              <a:rPr lang="en-US" sz="2400" dirty="0"/>
              <a:t>Listening for a timer to ring while cooking.</a:t>
            </a:r>
          </a:p>
          <a:p>
            <a:pPr lvl="1"/>
            <a:r>
              <a:rPr lang="en-US" sz="2400" dirty="0"/>
              <a:t>Waiting for a notification sound during an exam result release.</a:t>
            </a:r>
          </a:p>
          <a:p>
            <a:pPr marL="0" indent="0">
              <a:buNone/>
            </a:pPr>
            <a:endParaRPr lang="en-US" sz="2400" dirty="0"/>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944C60D6-60F2-BF69-2F02-D998DC78279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EF17910F-3033-1979-D2FB-816375A9FD31}"/>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DCADFF63-2DE4-7383-DB7C-E3D5F53235CB}"/>
              </a:ext>
            </a:extLst>
          </p:cNvPr>
          <p:cNvSpPr>
            <a:spLocks noGrp="1"/>
          </p:cNvSpPr>
          <p:nvPr>
            <p:ph type="sldNum" sz="quarter" idx="12"/>
          </p:nvPr>
        </p:nvSpPr>
        <p:spPr/>
        <p:txBody>
          <a:bodyPr/>
          <a:lstStyle/>
          <a:p>
            <a:fld id="{C4FA3F07-B4E9-4FEB-BC07-B9713C186F28}" type="slidenum">
              <a:rPr lang="en-US" smtClean="0"/>
              <a:pPr/>
              <a:t>46</a:t>
            </a:fld>
            <a:endParaRPr lang="en-US" dirty="0"/>
          </a:p>
        </p:txBody>
      </p:sp>
    </p:spTree>
    <p:extLst>
      <p:ext uri="{BB962C8B-B14F-4D97-AF65-F5344CB8AC3E}">
        <p14:creationId xmlns:p14="http://schemas.microsoft.com/office/powerpoint/2010/main" val="3820969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C652F20-1DC5-61DA-71C2-168336374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C7D179B-8E54-3088-0EC3-051A57E45088}"/>
              </a:ext>
            </a:extLst>
          </p:cNvPr>
          <p:cNvSpPr>
            <a:spLocks noGrp="1"/>
          </p:cNvSpPr>
          <p:nvPr>
            <p:ph type="title"/>
          </p:nvPr>
        </p:nvSpPr>
        <p:spPr/>
        <p:txBody>
          <a:bodyPr>
            <a:normAutofit fontScale="90000"/>
          </a:bodyPr>
          <a:lstStyle/>
          <a:p>
            <a:r>
              <a:rPr lang="en-IN" sz="5400" b="1" dirty="0"/>
              <a:t>Cognition - Attention</a:t>
            </a:r>
          </a:p>
        </p:txBody>
      </p:sp>
      <p:sp>
        <p:nvSpPr>
          <p:cNvPr id="3" name="Content Placeholder 2">
            <a:extLst>
              <a:ext uri="{FF2B5EF4-FFF2-40B4-BE49-F238E27FC236}">
                <a16:creationId xmlns:a16="http://schemas.microsoft.com/office/drawing/2014/main" xmlns="" id="{FC71B565-4537-FC79-6C8E-475AA26E2E24}"/>
              </a:ext>
            </a:extLst>
          </p:cNvPr>
          <p:cNvSpPr>
            <a:spLocks noGrp="1"/>
          </p:cNvSpPr>
          <p:nvPr>
            <p:ph idx="1"/>
          </p:nvPr>
        </p:nvSpPr>
        <p:spPr>
          <a:xfrm>
            <a:off x="139700" y="1371600"/>
            <a:ext cx="11823700" cy="4876800"/>
          </a:xfrm>
        </p:spPr>
        <p:txBody>
          <a:bodyPr>
            <a:noAutofit/>
          </a:bodyPr>
          <a:lstStyle/>
          <a:p>
            <a:pPr marL="0" indent="0">
              <a:buNone/>
            </a:pPr>
            <a:r>
              <a:rPr lang="en-US" sz="2400" b="1" dirty="0"/>
              <a:t>👁️ Visual Attention</a:t>
            </a:r>
            <a:r>
              <a:rPr lang="en-US" sz="2400" dirty="0"/>
              <a:t> is the process of focusing your </a:t>
            </a:r>
            <a:r>
              <a:rPr lang="en-US" sz="2400" b="1" dirty="0"/>
              <a:t>sight</a:t>
            </a:r>
            <a:r>
              <a:rPr lang="en-US" sz="2400" dirty="0"/>
              <a:t> on specific visual information while ignoring the rest.</a:t>
            </a:r>
          </a:p>
          <a:p>
            <a:pPr marL="0" indent="0">
              <a:buNone/>
            </a:pPr>
            <a:r>
              <a:rPr lang="en-US" sz="2400" b="1" dirty="0"/>
              <a:t>Real-World Example: </a:t>
            </a:r>
            <a:r>
              <a:rPr lang="en-US" sz="2400" dirty="0"/>
              <a:t>You're scrolling through a </a:t>
            </a:r>
            <a:r>
              <a:rPr lang="en-US" sz="2400" b="1" dirty="0"/>
              <a:t>live football score feed</a:t>
            </a:r>
            <a:r>
              <a:rPr lang="en-US" sz="2400" dirty="0"/>
              <a:t> on your smartphone. The screen is filled with multiple match updates, ads, and images—but your eyes quickly scan for your </a:t>
            </a:r>
            <a:r>
              <a:rPr lang="en-US" sz="2400" b="1" dirty="0"/>
              <a:t>favorite team’s score</a:t>
            </a:r>
            <a:r>
              <a:rPr lang="en-US" sz="2400" dirty="0"/>
              <a:t>.</a:t>
            </a:r>
          </a:p>
          <a:p>
            <a:pPr marL="0" indent="0">
              <a:buNone/>
            </a:pPr>
            <a:r>
              <a:rPr lang="en-US" sz="2400" dirty="0"/>
              <a:t>	🔎 You may ignore unrelated matches or information.</a:t>
            </a:r>
          </a:p>
          <a:p>
            <a:pPr marL="0" indent="0">
              <a:buNone/>
            </a:pPr>
            <a:r>
              <a:rPr lang="en-US" sz="2400" dirty="0"/>
              <a:t>	💡 This shows </a:t>
            </a:r>
            <a:r>
              <a:rPr lang="en-US" sz="2400" b="1" dirty="0"/>
              <a:t>goal-driven filtering</a:t>
            </a:r>
            <a:r>
              <a:rPr lang="en-US" sz="2400" dirty="0"/>
              <a:t> based on what’s meaningful to you.</a:t>
            </a:r>
          </a:p>
          <a:p>
            <a:pPr marL="0" indent="0">
              <a:buNone/>
            </a:pPr>
            <a:r>
              <a:rPr lang="en-US" sz="2400" b="1" dirty="0"/>
              <a:t>Other relatable examples:</a:t>
            </a:r>
            <a:endParaRPr lang="en-US" sz="2400" dirty="0"/>
          </a:p>
          <a:p>
            <a:r>
              <a:rPr lang="en-US" sz="2400" dirty="0"/>
              <a:t>Finding your name on a college results list.</a:t>
            </a:r>
          </a:p>
          <a:p>
            <a:r>
              <a:rPr lang="en-US" sz="2400" dirty="0"/>
              <a:t>Scanning a supermarket shelf for your preferred snack.</a:t>
            </a:r>
          </a:p>
          <a:p>
            <a:r>
              <a:rPr lang="en-US" sz="2400" dirty="0"/>
              <a:t>Looking for a specific app icon on a cluttered home screen.</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0B77EBEC-E7FB-78D4-04B9-E2A4609FD05F}"/>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907CD26-A355-0E9C-C950-79EE4599591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9AD47A5B-E389-109E-7CD4-E9E56B21E9BE}"/>
              </a:ext>
            </a:extLst>
          </p:cNvPr>
          <p:cNvSpPr>
            <a:spLocks noGrp="1"/>
          </p:cNvSpPr>
          <p:nvPr>
            <p:ph type="sldNum" sz="quarter" idx="12"/>
          </p:nvPr>
        </p:nvSpPr>
        <p:spPr/>
        <p:txBody>
          <a:bodyPr/>
          <a:lstStyle/>
          <a:p>
            <a:fld id="{C4FA3F07-B4E9-4FEB-BC07-B9713C186F28}" type="slidenum">
              <a:rPr lang="en-US" smtClean="0"/>
              <a:pPr/>
              <a:t>47</a:t>
            </a:fld>
            <a:endParaRPr lang="en-US" dirty="0"/>
          </a:p>
        </p:txBody>
      </p:sp>
    </p:spTree>
    <p:extLst>
      <p:ext uri="{BB962C8B-B14F-4D97-AF65-F5344CB8AC3E}">
        <p14:creationId xmlns:p14="http://schemas.microsoft.com/office/powerpoint/2010/main" val="42813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141FD68-EF9C-4323-0C9C-3B68A7BAB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15F7783-24F1-7514-CB2B-EA214E991DD8}"/>
              </a:ext>
            </a:extLst>
          </p:cNvPr>
          <p:cNvSpPr>
            <a:spLocks noGrp="1"/>
          </p:cNvSpPr>
          <p:nvPr>
            <p:ph type="title"/>
          </p:nvPr>
        </p:nvSpPr>
        <p:spPr/>
        <p:txBody>
          <a:bodyPr>
            <a:normAutofit fontScale="90000"/>
          </a:bodyPr>
          <a:lstStyle/>
          <a:p>
            <a:r>
              <a:rPr lang="en-IN" sz="5400" b="1" dirty="0"/>
              <a:t>Cognition - Attention</a:t>
            </a:r>
          </a:p>
        </p:txBody>
      </p:sp>
      <p:sp>
        <p:nvSpPr>
          <p:cNvPr id="3" name="Content Placeholder 2">
            <a:extLst>
              <a:ext uri="{FF2B5EF4-FFF2-40B4-BE49-F238E27FC236}">
                <a16:creationId xmlns:a16="http://schemas.microsoft.com/office/drawing/2014/main" xmlns="" id="{13D1EB75-8292-9ED4-2765-06D66EED36BE}"/>
              </a:ext>
            </a:extLst>
          </p:cNvPr>
          <p:cNvSpPr>
            <a:spLocks noGrp="1"/>
          </p:cNvSpPr>
          <p:nvPr>
            <p:ph idx="1"/>
          </p:nvPr>
        </p:nvSpPr>
        <p:spPr>
          <a:xfrm>
            <a:off x="139700" y="1371600"/>
            <a:ext cx="11823700" cy="4876800"/>
          </a:xfrm>
        </p:spPr>
        <p:txBody>
          <a:bodyPr>
            <a:noAutofit/>
          </a:bodyPr>
          <a:lstStyle/>
          <a:p>
            <a:pPr marL="0" indent="0">
              <a:buNone/>
            </a:pPr>
            <a:r>
              <a:rPr lang="en-US" sz="3200" b="1" dirty="0"/>
              <a:t>Key Factors That Guide Attention in Design: </a:t>
            </a:r>
          </a:p>
          <a:p>
            <a:pPr marL="0" indent="0">
              <a:buNone/>
            </a:pPr>
            <a:r>
              <a:rPr lang="en-US" sz="2400" dirty="0"/>
              <a:t>Attention is shaped not only by user goals but significantly by how information is visually presented. A well-designed interface guides users effortlessly, while a poorly designed one leads to confusion and cognitive overload.</a:t>
            </a:r>
          </a:p>
          <a:p>
            <a:pPr marL="0" indent="0">
              <a:buNone/>
            </a:pPr>
            <a:r>
              <a:rPr lang="en-US" sz="2400" b="1" dirty="0"/>
              <a:t>Key Visual Design Factors:</a:t>
            </a:r>
          </a:p>
          <a:p>
            <a:pPr marL="0" indent="0">
              <a:buNone/>
            </a:pPr>
            <a:r>
              <a:rPr lang="en-US" sz="2400" b="1" dirty="0"/>
              <a:t>🖼️ Visual Clarity</a:t>
            </a:r>
            <a:r>
              <a:rPr lang="en-US" sz="2400" dirty="0"/>
              <a:t/>
            </a:r>
            <a:br>
              <a:rPr lang="en-US" sz="2400" dirty="0"/>
            </a:br>
            <a:r>
              <a:rPr lang="en-US" sz="2400" b="1" dirty="0"/>
              <a:t>🎨 Color Usage</a:t>
            </a:r>
            <a:r>
              <a:rPr lang="en-US" sz="2400" dirty="0"/>
              <a:t/>
            </a:r>
            <a:br>
              <a:rPr lang="en-US" sz="2400" dirty="0"/>
            </a:br>
            <a:r>
              <a:rPr lang="en-US" sz="2400" b="1" dirty="0"/>
              <a:t>📍 Positioning</a:t>
            </a:r>
            <a:r>
              <a:rPr lang="en-US" sz="2400" dirty="0"/>
              <a:t/>
            </a:r>
            <a:br>
              <a:rPr lang="en-US" sz="2400" dirty="0"/>
            </a:br>
            <a:r>
              <a:rPr lang="en-US" sz="2400" b="1" dirty="0"/>
              <a:t>🧩 Grouping and Layout</a:t>
            </a:r>
            <a:r>
              <a:rPr lang="en-US" sz="2400" dirty="0"/>
              <a:t/>
            </a:r>
            <a:br>
              <a:rPr lang="en-US" sz="2400" dirty="0"/>
            </a:br>
            <a:endParaRPr lang="en-US" sz="2400" dirty="0"/>
          </a:p>
        </p:txBody>
      </p:sp>
      <p:sp>
        <p:nvSpPr>
          <p:cNvPr id="4" name="Date Placeholder 3">
            <a:extLst>
              <a:ext uri="{FF2B5EF4-FFF2-40B4-BE49-F238E27FC236}">
                <a16:creationId xmlns:a16="http://schemas.microsoft.com/office/drawing/2014/main" xmlns="" id="{E4EDF2D1-9ACC-D310-492B-0C83814E603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B95A118-010F-4C9D-B178-2B44215C7E0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23EC222-F1C9-29D1-09ED-056EB9C97A38}"/>
              </a:ext>
            </a:extLst>
          </p:cNvPr>
          <p:cNvSpPr>
            <a:spLocks noGrp="1"/>
          </p:cNvSpPr>
          <p:nvPr>
            <p:ph type="sldNum" sz="quarter" idx="12"/>
          </p:nvPr>
        </p:nvSpPr>
        <p:spPr/>
        <p:txBody>
          <a:bodyPr/>
          <a:lstStyle/>
          <a:p>
            <a:fld id="{C4FA3F07-B4E9-4FEB-BC07-B9713C186F28}" type="slidenum">
              <a:rPr lang="en-US" smtClean="0"/>
              <a:pPr/>
              <a:t>48</a:t>
            </a:fld>
            <a:endParaRPr lang="en-US" dirty="0"/>
          </a:p>
        </p:txBody>
      </p:sp>
    </p:spTree>
    <p:extLst>
      <p:ext uri="{BB962C8B-B14F-4D97-AF65-F5344CB8AC3E}">
        <p14:creationId xmlns:p14="http://schemas.microsoft.com/office/powerpoint/2010/main" val="3246433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3576F81-969B-8207-8B15-43C02BB1F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336DC34-181C-7AC9-4CFC-667C944F520C}"/>
              </a:ext>
            </a:extLst>
          </p:cNvPr>
          <p:cNvSpPr>
            <a:spLocks noGrp="1"/>
          </p:cNvSpPr>
          <p:nvPr>
            <p:ph type="title"/>
          </p:nvPr>
        </p:nvSpPr>
        <p:spPr/>
        <p:txBody>
          <a:bodyPr>
            <a:normAutofit fontScale="90000"/>
          </a:bodyPr>
          <a:lstStyle/>
          <a:p>
            <a:r>
              <a:rPr lang="en-IN" sz="5400" b="1" dirty="0"/>
              <a:t>Cognition - Attention</a:t>
            </a:r>
          </a:p>
        </p:txBody>
      </p:sp>
      <p:sp>
        <p:nvSpPr>
          <p:cNvPr id="4" name="Date Placeholder 3">
            <a:extLst>
              <a:ext uri="{FF2B5EF4-FFF2-40B4-BE49-F238E27FC236}">
                <a16:creationId xmlns:a16="http://schemas.microsoft.com/office/drawing/2014/main" xmlns="" id="{32C02223-745C-CF73-3FAE-A33B85207429}"/>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1C2622B-8C28-3BEE-970F-549D9BF6432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7FFB022-EE70-858F-FFBB-6136624419AC}"/>
              </a:ext>
            </a:extLst>
          </p:cNvPr>
          <p:cNvSpPr>
            <a:spLocks noGrp="1"/>
          </p:cNvSpPr>
          <p:nvPr>
            <p:ph type="sldNum" sz="quarter" idx="12"/>
          </p:nvPr>
        </p:nvSpPr>
        <p:spPr/>
        <p:txBody>
          <a:bodyPr/>
          <a:lstStyle/>
          <a:p>
            <a:fld id="{C4FA3F07-B4E9-4FEB-BC07-B9713C186F28}" type="slidenum">
              <a:rPr lang="en-US" smtClean="0"/>
              <a:pPr/>
              <a:t>49</a:t>
            </a:fld>
            <a:endParaRPr lang="en-US" dirty="0"/>
          </a:p>
        </p:txBody>
      </p:sp>
      <p:sp>
        <p:nvSpPr>
          <p:cNvPr id="7" name="Rectangle 1">
            <a:extLst>
              <a:ext uri="{FF2B5EF4-FFF2-40B4-BE49-F238E27FC236}">
                <a16:creationId xmlns:a16="http://schemas.microsoft.com/office/drawing/2014/main" xmlns="" id="{2091ECA2-7958-1CAE-9A4F-74271DE1DDD5}"/>
              </a:ext>
            </a:extLst>
          </p:cNvPr>
          <p:cNvSpPr>
            <a:spLocks noGrp="1" noChangeArrowheads="1"/>
          </p:cNvSpPr>
          <p:nvPr>
            <p:ph idx="1"/>
          </p:nvPr>
        </p:nvSpPr>
        <p:spPr bwMode="auto">
          <a:xfrm>
            <a:off x="241300" y="1440864"/>
            <a:ext cx="7531099"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Visual Clarity</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Text must be readable (good font size, spacing).</a:t>
            </a:r>
          </a:p>
          <a:p>
            <a:pPr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Interface should avoid clutter.</a:t>
            </a:r>
          </a:p>
          <a:p>
            <a:pPr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 clean homepage with organized sections (like Google Search) helps users focus on the task.</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Color Usage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Bright or contrasting colors draw the eye.</a:t>
            </a:r>
          </a:p>
          <a:p>
            <a:pPr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Use colors to </a:t>
            </a:r>
            <a:r>
              <a:rPr kumimoji="0" lang="en-US" altLang="en-US" b="1" i="0" u="none" strike="noStrike" cap="none" normalizeH="0" baseline="0" dirty="0">
                <a:ln>
                  <a:noFill/>
                </a:ln>
                <a:solidFill>
                  <a:schemeClr val="tx1"/>
                </a:solidFill>
                <a:effectLst/>
                <a:latin typeface="Arial" panose="020B0604020202020204" pitchFamily="34" charset="0"/>
              </a:rPr>
              <a:t>highlight important elements</a:t>
            </a:r>
            <a:r>
              <a:rPr kumimoji="0" lang="en-US" altLang="en-US" b="0" i="0" u="none" strike="noStrike" cap="none" normalizeH="0" baseline="0" dirty="0">
                <a:ln>
                  <a:noFill/>
                </a:ln>
                <a:solidFill>
                  <a:schemeClr val="tx1"/>
                </a:solidFill>
                <a:effectLst/>
                <a:latin typeface="Arial" panose="020B0604020202020204" pitchFamily="34" charset="0"/>
              </a:rPr>
              <a:t> (e.g., buttons, warnings).</a:t>
            </a:r>
          </a:p>
          <a:p>
            <a:pPr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Red is used for error messages; green for success confirmation.</a:t>
            </a:r>
          </a:p>
        </p:txBody>
      </p:sp>
      <p:pic>
        <p:nvPicPr>
          <p:cNvPr id="4100" name="Picture 4" descr="Generated image">
            <a:extLst>
              <a:ext uri="{FF2B5EF4-FFF2-40B4-BE49-F238E27FC236}">
                <a16:creationId xmlns:a16="http://schemas.microsoft.com/office/drawing/2014/main" xmlns="" id="{A1F26317-7BDA-583D-52A2-51F9E747CF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398" y="1339011"/>
            <a:ext cx="4114801" cy="23947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erated image">
            <a:extLst>
              <a:ext uri="{FF2B5EF4-FFF2-40B4-BE49-F238E27FC236}">
                <a16:creationId xmlns:a16="http://schemas.microsoft.com/office/drawing/2014/main" xmlns="" id="{A28B6D51-F59B-4FBB-704B-5614D4D9B6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000" y="3853611"/>
            <a:ext cx="3592185" cy="239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99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i="0" dirty="0">
                <a:effectLst/>
              </a:rPr>
              <a:t>UCD Principles</a:t>
            </a:r>
          </a:p>
        </p:txBody>
      </p:sp>
      <p:sp>
        <p:nvSpPr>
          <p:cNvPr id="3" name="Content Placeholder 2"/>
          <p:cNvSpPr>
            <a:spLocks noGrp="1"/>
          </p:cNvSpPr>
          <p:nvPr>
            <p:ph idx="1"/>
          </p:nvPr>
        </p:nvSpPr>
        <p:spPr>
          <a:xfrm>
            <a:off x="304800" y="1385047"/>
            <a:ext cx="11531600" cy="4800600"/>
          </a:xfrm>
        </p:spPr>
        <p:txBody>
          <a:bodyPr>
            <a:normAutofit fontScale="92500" lnSpcReduction="20000"/>
          </a:bodyPr>
          <a:lstStyle/>
          <a:p>
            <a:pPr algn="l">
              <a:buFont typeface="+mj-lt"/>
              <a:buAutoNum type="arabicPeriod"/>
            </a:pPr>
            <a:r>
              <a:rPr lang="en-US" sz="2400" b="1" i="0" dirty="0">
                <a:solidFill>
                  <a:srgbClr val="000000"/>
                </a:solidFill>
                <a:effectLst/>
              </a:rPr>
              <a:t>Early focus on users and tasks</a:t>
            </a:r>
          </a:p>
          <a:p>
            <a:pPr marL="742950" lvl="1" indent="-285750" algn="l">
              <a:buFont typeface="+mj-lt"/>
              <a:buAutoNum type="arabicPeriod"/>
            </a:pPr>
            <a:r>
              <a:rPr lang="en-US" sz="2000" b="0" i="0" dirty="0">
                <a:solidFill>
                  <a:srgbClr val="000000"/>
                </a:solidFill>
                <a:effectLst/>
              </a:rPr>
              <a:t>Structured and systematic information gathering (consistent across the board)</a:t>
            </a:r>
          </a:p>
          <a:p>
            <a:pPr marL="742950" lvl="1" indent="-285750" algn="l">
              <a:buFont typeface="+mj-lt"/>
              <a:buAutoNum type="arabicPeriod"/>
            </a:pPr>
            <a:r>
              <a:rPr lang="en-US" sz="2000" b="0" i="0" dirty="0">
                <a:solidFill>
                  <a:srgbClr val="000000"/>
                </a:solidFill>
                <a:effectLst/>
              </a:rPr>
              <a:t>Designers trained by experts before conducting data collection sessions.</a:t>
            </a:r>
          </a:p>
          <a:p>
            <a:pPr marL="742950" lvl="1" indent="-285750">
              <a:buFont typeface="+mj-lt"/>
              <a:buAutoNum type="arabicPeriod"/>
            </a:pPr>
            <a:r>
              <a:rPr lang="en-US" sz="2000" dirty="0">
                <a:solidFill>
                  <a:srgbClr val="000000"/>
                </a:solidFill>
              </a:rPr>
              <a:t>Use personas and scenarios early in the design.</a:t>
            </a:r>
          </a:p>
          <a:p>
            <a:pPr marL="457200" lvl="1" indent="0">
              <a:buNone/>
            </a:pPr>
            <a:r>
              <a:rPr lang="en-US" sz="2000" b="1" dirty="0">
                <a:solidFill>
                  <a:srgbClr val="000000"/>
                </a:solidFill>
              </a:rPr>
              <a:t>Example: </a:t>
            </a:r>
            <a:r>
              <a:rPr lang="en-US" sz="2000" dirty="0">
                <a:solidFill>
                  <a:srgbClr val="000000"/>
                </a:solidFill>
              </a:rPr>
              <a:t>Netflix uses viewing behavior to personalize recommendations.</a:t>
            </a:r>
            <a:endParaRPr lang="en-US" sz="2000" b="0" i="0" dirty="0">
              <a:solidFill>
                <a:srgbClr val="000000"/>
              </a:solidFill>
              <a:effectLst/>
            </a:endParaRPr>
          </a:p>
          <a:p>
            <a:pPr>
              <a:buFont typeface="+mj-lt"/>
              <a:buAutoNum type="arabicPeriod"/>
            </a:pPr>
            <a:r>
              <a:rPr lang="en-US" sz="2400" b="1" dirty="0">
                <a:solidFill>
                  <a:srgbClr val="000000"/>
                </a:solidFill>
              </a:rPr>
              <a:t>Empirical Measurement and testing of product usage</a:t>
            </a:r>
          </a:p>
          <a:p>
            <a:pPr marL="742950" lvl="1" indent="-285750" algn="l">
              <a:buFont typeface="+mj-lt"/>
              <a:buAutoNum type="arabicPeriod"/>
            </a:pPr>
            <a:r>
              <a:rPr lang="en-US" sz="2000" b="0" i="0" dirty="0">
                <a:solidFill>
                  <a:srgbClr val="000000"/>
                </a:solidFill>
                <a:effectLst/>
              </a:rPr>
              <a:t>Focus on ease of learning and ease of use.</a:t>
            </a:r>
          </a:p>
          <a:p>
            <a:pPr marL="742950" lvl="1" indent="-285750" algn="l">
              <a:buFont typeface="+mj-lt"/>
              <a:buAutoNum type="arabicPeriod"/>
            </a:pPr>
            <a:r>
              <a:rPr lang="en-US" sz="2000" b="0" i="0" dirty="0">
                <a:solidFill>
                  <a:srgbClr val="000000"/>
                </a:solidFill>
                <a:effectLst/>
              </a:rPr>
              <a:t>Testing of prototypes with actual users.</a:t>
            </a:r>
          </a:p>
          <a:p>
            <a:pPr marL="742950" lvl="1" indent="-285750">
              <a:buFont typeface="+mj-lt"/>
              <a:buAutoNum type="arabicPeriod"/>
            </a:pPr>
            <a:r>
              <a:rPr lang="en-US" sz="2000" dirty="0">
                <a:solidFill>
                  <a:srgbClr val="000000"/>
                </a:solidFill>
              </a:rPr>
              <a:t>Use A/B testing, usability metrics like task completion time, error rate.</a:t>
            </a:r>
          </a:p>
          <a:p>
            <a:pPr marL="457200" lvl="1" indent="0">
              <a:buNone/>
            </a:pPr>
            <a:r>
              <a:rPr lang="en-US" sz="2000" b="1" dirty="0">
                <a:solidFill>
                  <a:srgbClr val="000000"/>
                </a:solidFill>
              </a:rPr>
              <a:t>Example:</a:t>
            </a:r>
            <a:r>
              <a:rPr lang="en-US" sz="2000" dirty="0">
                <a:solidFill>
                  <a:srgbClr val="000000"/>
                </a:solidFill>
              </a:rPr>
              <a:t> Amazon constantly tests UI layouts to improve checkout experience.</a:t>
            </a:r>
            <a:endParaRPr lang="en-US" sz="2000" b="0" i="0" dirty="0">
              <a:solidFill>
                <a:srgbClr val="000000"/>
              </a:solidFill>
              <a:effectLst/>
            </a:endParaRPr>
          </a:p>
          <a:p>
            <a:pPr>
              <a:buFont typeface="+mj-lt"/>
              <a:buAutoNum type="arabicPeriod"/>
            </a:pPr>
            <a:r>
              <a:rPr lang="en-US" sz="2400" b="1" dirty="0">
                <a:solidFill>
                  <a:srgbClr val="000000"/>
                </a:solidFill>
              </a:rPr>
              <a:t>Iterative Design</a:t>
            </a:r>
          </a:p>
          <a:p>
            <a:pPr marL="742950" lvl="1" indent="-285750" algn="l">
              <a:buFont typeface="+mj-lt"/>
              <a:buAutoNum type="arabicPeriod"/>
            </a:pPr>
            <a:r>
              <a:rPr lang="en-US" sz="2000" b="0" i="0" dirty="0">
                <a:solidFill>
                  <a:srgbClr val="000000"/>
                </a:solidFill>
                <a:effectLst/>
              </a:rPr>
              <a:t>Product designed, modified and tested repeatedly.</a:t>
            </a:r>
          </a:p>
          <a:p>
            <a:pPr marL="742950" lvl="1" indent="-285750" algn="l">
              <a:buFont typeface="+mj-lt"/>
              <a:buAutoNum type="arabicPeriod"/>
            </a:pPr>
            <a:r>
              <a:rPr lang="en-US" sz="2000" b="0" i="0" dirty="0">
                <a:solidFill>
                  <a:srgbClr val="000000"/>
                </a:solidFill>
                <a:effectLst/>
              </a:rPr>
              <a:t>Allow for the complete overhaul and rethinking of design by early testing of conceptual models and design ideas.</a:t>
            </a:r>
          </a:p>
          <a:p>
            <a:pPr marL="742950" lvl="1" indent="-285750">
              <a:buFont typeface="+mj-lt"/>
              <a:buAutoNum type="arabicPeriod"/>
            </a:pPr>
            <a:r>
              <a:rPr lang="en-US" sz="2000" dirty="0">
                <a:solidFill>
                  <a:srgbClr val="000000"/>
                </a:solidFill>
              </a:rPr>
              <a:t>Feedback loops help identify UX flaws quickly.</a:t>
            </a:r>
          </a:p>
          <a:p>
            <a:pPr marL="457200" lvl="1" indent="0">
              <a:buNone/>
            </a:pPr>
            <a:r>
              <a:rPr lang="en-US" sz="2000" b="1" dirty="0">
                <a:solidFill>
                  <a:srgbClr val="000000"/>
                </a:solidFill>
              </a:rPr>
              <a:t>Example:</a:t>
            </a:r>
            <a:r>
              <a:rPr lang="en-US" sz="2000" dirty="0">
                <a:solidFill>
                  <a:srgbClr val="000000"/>
                </a:solidFill>
              </a:rPr>
              <a:t> Instagram Reels feature was refined post user feedback during beta release.</a:t>
            </a:r>
            <a:endParaRPr lang="en-US" sz="2000" b="0" i="0" dirty="0">
              <a:solidFill>
                <a:srgbClr val="000000"/>
              </a:solidFill>
              <a:effectLst/>
            </a:endParaRPr>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dirty="0"/>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5</a:t>
            </a:fld>
            <a:endParaRPr lang="en-US" dirty="0"/>
          </a:p>
        </p:txBody>
      </p:sp>
    </p:spTree>
    <p:extLst>
      <p:ext uri="{BB962C8B-B14F-4D97-AF65-F5344CB8AC3E}">
        <p14:creationId xmlns:p14="http://schemas.microsoft.com/office/powerpoint/2010/main" val="1576884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2FD05FC-6D2E-CBE7-4201-386651003A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7E01A9D-A39B-A677-9EC2-E3C8E2F0EA4D}"/>
              </a:ext>
            </a:extLst>
          </p:cNvPr>
          <p:cNvSpPr>
            <a:spLocks noGrp="1"/>
          </p:cNvSpPr>
          <p:nvPr>
            <p:ph type="title"/>
          </p:nvPr>
        </p:nvSpPr>
        <p:spPr/>
        <p:txBody>
          <a:bodyPr>
            <a:normAutofit fontScale="90000"/>
          </a:bodyPr>
          <a:lstStyle/>
          <a:p>
            <a:r>
              <a:rPr lang="en-IN" sz="5400" b="1" dirty="0"/>
              <a:t>Cognition - Attention</a:t>
            </a:r>
          </a:p>
        </p:txBody>
      </p:sp>
      <p:sp>
        <p:nvSpPr>
          <p:cNvPr id="4" name="Date Placeholder 3">
            <a:extLst>
              <a:ext uri="{FF2B5EF4-FFF2-40B4-BE49-F238E27FC236}">
                <a16:creationId xmlns:a16="http://schemas.microsoft.com/office/drawing/2014/main" xmlns="" id="{66EAD96A-223C-E859-7917-AED18572C6A5}"/>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7830C1DB-CB5D-9D0F-D81E-346AAC37704A}"/>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99D0829-4B26-6E14-5184-7E4FBDE30B22}"/>
              </a:ext>
            </a:extLst>
          </p:cNvPr>
          <p:cNvSpPr>
            <a:spLocks noGrp="1"/>
          </p:cNvSpPr>
          <p:nvPr>
            <p:ph type="sldNum" sz="quarter" idx="12"/>
          </p:nvPr>
        </p:nvSpPr>
        <p:spPr/>
        <p:txBody>
          <a:bodyPr/>
          <a:lstStyle/>
          <a:p>
            <a:fld id="{C4FA3F07-B4E9-4FEB-BC07-B9713C186F28}" type="slidenum">
              <a:rPr lang="en-US" smtClean="0"/>
              <a:pPr/>
              <a:t>50</a:t>
            </a:fld>
            <a:endParaRPr lang="en-US" dirty="0"/>
          </a:p>
        </p:txBody>
      </p:sp>
      <p:sp>
        <p:nvSpPr>
          <p:cNvPr id="7" name="Rectangle 1">
            <a:extLst>
              <a:ext uri="{FF2B5EF4-FFF2-40B4-BE49-F238E27FC236}">
                <a16:creationId xmlns:a16="http://schemas.microsoft.com/office/drawing/2014/main" xmlns="" id="{18AAA3A6-57F5-D350-5A81-784814259A4A}"/>
              </a:ext>
            </a:extLst>
          </p:cNvPr>
          <p:cNvSpPr>
            <a:spLocks noGrp="1" noChangeArrowheads="1"/>
          </p:cNvSpPr>
          <p:nvPr>
            <p:ph idx="1"/>
          </p:nvPr>
        </p:nvSpPr>
        <p:spPr bwMode="auto">
          <a:xfrm>
            <a:off x="175125" y="1314744"/>
            <a:ext cx="8206875"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None/>
            </a:pPr>
            <a:r>
              <a:rPr lang="en-US" altLang="en-US" sz="2400" b="1" dirty="0">
                <a:latin typeface="Arial" panose="020B0604020202020204" pitchFamily="34" charset="0"/>
              </a:rPr>
              <a:t>Positioning</a:t>
            </a:r>
          </a:p>
          <a:p>
            <a:pPr eaLnBrk="0" fontAlgn="base" hangingPunct="0">
              <a:spcBef>
                <a:spcPct val="0"/>
              </a:spcBef>
              <a:spcAft>
                <a:spcPct val="0"/>
              </a:spcAft>
            </a:pPr>
            <a:r>
              <a:rPr lang="en-US" altLang="en-US" dirty="0">
                <a:latin typeface="Arial" panose="020B0604020202020204" pitchFamily="34" charset="0"/>
              </a:rPr>
              <a:t>Users typically scan screens in an F-pattern or Z-pattern.</a:t>
            </a:r>
          </a:p>
          <a:p>
            <a:pPr eaLnBrk="0" fontAlgn="base" hangingPunct="0">
              <a:spcBef>
                <a:spcPct val="0"/>
              </a:spcBef>
              <a:spcAft>
                <a:spcPct val="0"/>
              </a:spcAft>
            </a:pPr>
            <a:r>
              <a:rPr lang="en-US" altLang="en-US" dirty="0">
                <a:latin typeface="Arial" panose="020B0604020202020204" pitchFamily="34" charset="0"/>
              </a:rPr>
              <a:t>Place important actions (like "Add to Cart", "Next", "Submit") where users naturally look.</a:t>
            </a:r>
          </a:p>
          <a:p>
            <a:pPr eaLnBrk="0" fontAlgn="base" hangingPunct="0">
              <a:spcBef>
                <a:spcPct val="0"/>
              </a:spcBef>
              <a:spcAft>
                <a:spcPct val="0"/>
              </a:spcAft>
            </a:pPr>
            <a:endParaRPr lang="en-US" altLang="en-US" dirty="0">
              <a:latin typeface="Arial" panose="020B0604020202020204" pitchFamily="34" charset="0"/>
            </a:endParaRPr>
          </a:p>
          <a:p>
            <a:pPr marL="0" lvl="0" indent="0" eaLnBrk="0" fontAlgn="base" hangingPunct="0">
              <a:spcBef>
                <a:spcPct val="0"/>
              </a:spcBef>
              <a:spcAft>
                <a:spcPct val="0"/>
              </a:spcAft>
              <a:buNone/>
            </a:pPr>
            <a:r>
              <a:rPr lang="en-US" altLang="en-US" b="1" dirty="0">
                <a:latin typeface="Arial" panose="020B0604020202020204" pitchFamily="34" charset="0"/>
              </a:rPr>
              <a:t>Example:</a:t>
            </a:r>
            <a:r>
              <a:rPr lang="en-US" altLang="en-US" dirty="0">
                <a:latin typeface="Arial" panose="020B0604020202020204" pitchFamily="34" charset="0"/>
              </a:rPr>
              <a:t> Checkout buttons are usually at the bottom right because that’s where users expect them</a:t>
            </a:r>
            <a:r>
              <a:rPr lang="en-US" altLang="en-US" sz="2400" dirty="0">
                <a:latin typeface="Arial" panose="020B0604020202020204" pitchFamily="34" charset="0"/>
              </a:rPr>
              <a:t>.</a:t>
            </a:r>
          </a:p>
          <a:p>
            <a:pPr marL="0" lvl="0" indent="0" eaLnBrk="0" fontAlgn="base" hangingPunct="0">
              <a:spcBef>
                <a:spcPct val="0"/>
              </a:spcBef>
              <a:spcAft>
                <a:spcPct val="0"/>
              </a:spcAft>
              <a:buNone/>
            </a:pPr>
            <a:endParaRPr lang="en-US" altLang="en-US" sz="2400" dirty="0">
              <a:latin typeface="Arial" panose="020B0604020202020204" pitchFamily="34" charset="0"/>
            </a:endParaRPr>
          </a:p>
          <a:p>
            <a:pPr marL="0" lvl="0" indent="0" eaLnBrk="0" fontAlgn="base" hangingPunct="0">
              <a:spcBef>
                <a:spcPct val="0"/>
              </a:spcBef>
              <a:spcAft>
                <a:spcPct val="0"/>
              </a:spcAft>
              <a:buNone/>
            </a:pPr>
            <a:r>
              <a:rPr lang="en-US" altLang="en-US" sz="2400" b="1" dirty="0">
                <a:latin typeface="Arial" panose="020B0604020202020204" pitchFamily="34" charset="0"/>
              </a:rPr>
              <a:t>Grouping and Layout</a:t>
            </a:r>
          </a:p>
          <a:p>
            <a:pPr eaLnBrk="0" fontAlgn="base" hangingPunct="0">
              <a:spcBef>
                <a:spcPct val="0"/>
              </a:spcBef>
              <a:spcAft>
                <a:spcPct val="0"/>
              </a:spcAft>
            </a:pPr>
            <a:r>
              <a:rPr lang="en-US" altLang="en-US" dirty="0">
                <a:latin typeface="Arial" panose="020B0604020202020204" pitchFamily="34" charset="0"/>
              </a:rPr>
              <a:t>Group related items together for better understanding (Gestalt principle).</a:t>
            </a:r>
          </a:p>
          <a:p>
            <a:pPr eaLnBrk="0" fontAlgn="base" hangingPunct="0">
              <a:spcBef>
                <a:spcPct val="0"/>
              </a:spcBef>
              <a:spcAft>
                <a:spcPct val="0"/>
              </a:spcAft>
            </a:pPr>
            <a:endParaRPr lang="en-US" altLang="en-US" dirty="0">
              <a:latin typeface="Arial" panose="020B0604020202020204" pitchFamily="34" charset="0"/>
            </a:endParaRPr>
          </a:p>
          <a:p>
            <a:pPr marL="0" lvl="0" indent="0" eaLnBrk="0" fontAlgn="base" hangingPunct="0">
              <a:spcBef>
                <a:spcPct val="0"/>
              </a:spcBef>
              <a:spcAft>
                <a:spcPct val="0"/>
              </a:spcAft>
              <a:buNone/>
            </a:pPr>
            <a:r>
              <a:rPr lang="en-US" altLang="en-US" b="1" dirty="0">
                <a:latin typeface="Arial" panose="020B0604020202020204" pitchFamily="34" charset="0"/>
              </a:rPr>
              <a:t>Example: </a:t>
            </a:r>
            <a:r>
              <a:rPr lang="en-US" altLang="en-US" dirty="0">
                <a:latin typeface="Arial" panose="020B0604020202020204" pitchFamily="34" charset="0"/>
              </a:rPr>
              <a:t>In online forms, personal details and payment details are shown in separate sections to reduce confusion.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6146" name="Picture 2" descr="Generated image">
            <a:extLst>
              <a:ext uri="{FF2B5EF4-FFF2-40B4-BE49-F238E27FC236}">
                <a16:creationId xmlns:a16="http://schemas.microsoft.com/office/drawing/2014/main" xmlns="" id="{19175538-9698-DF19-199D-457ADBBF71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5589" y="1370863"/>
            <a:ext cx="3454400" cy="20581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nerated image">
            <a:extLst>
              <a:ext uri="{FF2B5EF4-FFF2-40B4-BE49-F238E27FC236}">
                <a16:creationId xmlns:a16="http://schemas.microsoft.com/office/drawing/2014/main" xmlns="" id="{8192BD84-B15E-C537-6045-CC09BE7715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0" y="3598013"/>
            <a:ext cx="3297989"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103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E32DE5B-B1B8-1978-7FA9-7267CB9A0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07C55032-4AAF-8CBD-2679-30AF320693A4}"/>
              </a:ext>
            </a:extLst>
          </p:cNvPr>
          <p:cNvSpPr>
            <a:spLocks noGrp="1"/>
          </p:cNvSpPr>
          <p:nvPr>
            <p:ph type="title"/>
          </p:nvPr>
        </p:nvSpPr>
        <p:spPr/>
        <p:txBody>
          <a:bodyPr>
            <a:normAutofit fontScale="90000"/>
          </a:bodyPr>
          <a:lstStyle/>
          <a:p>
            <a:r>
              <a:rPr lang="en-IN" sz="5400" b="1" dirty="0"/>
              <a:t>Cognition - Attention</a:t>
            </a:r>
          </a:p>
        </p:txBody>
      </p:sp>
      <p:sp>
        <p:nvSpPr>
          <p:cNvPr id="3" name="Content Placeholder 2">
            <a:extLst>
              <a:ext uri="{FF2B5EF4-FFF2-40B4-BE49-F238E27FC236}">
                <a16:creationId xmlns:a16="http://schemas.microsoft.com/office/drawing/2014/main" xmlns="" id="{2356F47E-DCEF-7BE7-13AE-F3AAB720E553}"/>
              </a:ext>
            </a:extLst>
          </p:cNvPr>
          <p:cNvSpPr>
            <a:spLocks noGrp="1"/>
          </p:cNvSpPr>
          <p:nvPr>
            <p:ph idx="1"/>
          </p:nvPr>
        </p:nvSpPr>
        <p:spPr>
          <a:xfrm>
            <a:off x="139700" y="1371600"/>
            <a:ext cx="11823700" cy="4876800"/>
          </a:xfrm>
        </p:spPr>
        <p:txBody>
          <a:bodyPr>
            <a:noAutofit/>
          </a:bodyPr>
          <a:lstStyle/>
          <a:p>
            <a:pPr marL="0" indent="0">
              <a:buNone/>
            </a:pPr>
            <a:r>
              <a:rPr lang="en-US" sz="2800" b="1" dirty="0"/>
              <a:t>Factors Affecting Attention</a:t>
            </a:r>
          </a:p>
          <a:p>
            <a:pPr marL="0" indent="0">
              <a:buNone/>
            </a:pPr>
            <a:r>
              <a:rPr lang="en-US" dirty="0"/>
              <a:t>Attention is not just automatic—it depends on what we’re trying to achieve and how information is shown to us. Two major factors influence how we focus:</a:t>
            </a:r>
          </a:p>
          <a:p>
            <a:pPr marL="0" indent="0">
              <a:buNone/>
            </a:pPr>
            <a:r>
              <a:rPr lang="en-US" b="1" dirty="0"/>
              <a:t>✅ 1. Our Goals</a:t>
            </a:r>
          </a:p>
          <a:p>
            <a:r>
              <a:rPr lang="en-US" b="1" dirty="0"/>
              <a:t>When we have a clear goal, our attention becomes focused and selective.</a:t>
            </a:r>
          </a:p>
          <a:p>
            <a:pPr marL="0" indent="0">
              <a:buNone/>
            </a:pPr>
            <a:r>
              <a:rPr lang="en-US" b="1" dirty="0"/>
              <a:t>Example: </a:t>
            </a:r>
            <a:r>
              <a:rPr lang="en-US" dirty="0"/>
              <a:t>If your goal is to check World Cup results, you'll quickly scan headlines, apps, or ask someone directly—ignoring unrelated content.</a:t>
            </a:r>
          </a:p>
          <a:p>
            <a:r>
              <a:rPr lang="en-US" b="1" dirty="0"/>
              <a:t>When we have a vague goal, our attention becomes more exploratory.</a:t>
            </a:r>
          </a:p>
          <a:p>
            <a:pPr marL="0" indent="0">
              <a:buNone/>
            </a:pPr>
            <a:r>
              <a:rPr lang="en-US" b="1" dirty="0"/>
              <a:t>Example: </a:t>
            </a:r>
            <a:r>
              <a:rPr lang="en-US" dirty="0"/>
              <a:t>At a restaurant with no fixed dish in mind, you browse the menu. Your attention is drawn to:</a:t>
            </a:r>
          </a:p>
          <a:p>
            <a:pPr lvl="1"/>
            <a:r>
              <a:rPr lang="en-US" sz="2000" b="1" dirty="0"/>
              <a:t>Descriptive dish names (“Sizzling Paneer” 🍽️)</a:t>
            </a:r>
          </a:p>
          <a:p>
            <a:pPr lvl="1"/>
            <a:r>
              <a:rPr lang="en-US" sz="2000" b="1" dirty="0"/>
              <a:t>Photos, price, or chef’s recommendations</a:t>
            </a:r>
          </a:p>
          <a:p>
            <a:pPr lvl="1"/>
            <a:r>
              <a:rPr lang="en-US" sz="2000" b="1" dirty="0"/>
              <a:t>Mood or what others are ordering</a:t>
            </a:r>
          </a:p>
          <a:p>
            <a:pPr marL="0" indent="0">
              <a:buNone/>
            </a:pPr>
            <a:endParaRPr lang="en-US" b="1" dirty="0"/>
          </a:p>
        </p:txBody>
      </p:sp>
      <p:sp>
        <p:nvSpPr>
          <p:cNvPr id="4" name="Date Placeholder 3">
            <a:extLst>
              <a:ext uri="{FF2B5EF4-FFF2-40B4-BE49-F238E27FC236}">
                <a16:creationId xmlns:a16="http://schemas.microsoft.com/office/drawing/2014/main" xmlns="" id="{0AF01AFB-9247-5D18-D093-DC0138676DA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9C817927-29F8-E957-60D8-56863B0C09D3}"/>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6A10C61-253F-8ACA-4D99-DE41511AED88}"/>
              </a:ext>
            </a:extLst>
          </p:cNvPr>
          <p:cNvSpPr>
            <a:spLocks noGrp="1"/>
          </p:cNvSpPr>
          <p:nvPr>
            <p:ph type="sldNum" sz="quarter" idx="12"/>
          </p:nvPr>
        </p:nvSpPr>
        <p:spPr/>
        <p:txBody>
          <a:bodyPr/>
          <a:lstStyle/>
          <a:p>
            <a:fld id="{C4FA3F07-B4E9-4FEB-BC07-B9713C186F28}" type="slidenum">
              <a:rPr lang="en-US" smtClean="0"/>
              <a:pPr/>
              <a:t>51</a:t>
            </a:fld>
            <a:endParaRPr lang="en-US" dirty="0"/>
          </a:p>
        </p:txBody>
      </p:sp>
    </p:spTree>
    <p:extLst>
      <p:ext uri="{BB962C8B-B14F-4D97-AF65-F5344CB8AC3E}">
        <p14:creationId xmlns:p14="http://schemas.microsoft.com/office/powerpoint/2010/main" val="1440782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B514A45-C33C-AA5B-69BF-AF0984A0A1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F37203B-C518-7301-57CA-80C8FB7C1687}"/>
              </a:ext>
            </a:extLst>
          </p:cNvPr>
          <p:cNvSpPr>
            <a:spLocks noGrp="1"/>
          </p:cNvSpPr>
          <p:nvPr>
            <p:ph type="title"/>
          </p:nvPr>
        </p:nvSpPr>
        <p:spPr/>
        <p:txBody>
          <a:bodyPr>
            <a:normAutofit fontScale="90000"/>
          </a:bodyPr>
          <a:lstStyle/>
          <a:p>
            <a:r>
              <a:rPr lang="en-IN" sz="5400" b="1" dirty="0"/>
              <a:t>Cognition - Attention</a:t>
            </a:r>
          </a:p>
        </p:txBody>
      </p:sp>
      <p:sp>
        <p:nvSpPr>
          <p:cNvPr id="3" name="Content Placeholder 2">
            <a:extLst>
              <a:ext uri="{FF2B5EF4-FFF2-40B4-BE49-F238E27FC236}">
                <a16:creationId xmlns:a16="http://schemas.microsoft.com/office/drawing/2014/main" xmlns="" id="{9C00E160-FFB1-5DAD-9DA8-66E3677F0FCE}"/>
              </a:ext>
            </a:extLst>
          </p:cNvPr>
          <p:cNvSpPr>
            <a:spLocks noGrp="1"/>
          </p:cNvSpPr>
          <p:nvPr>
            <p:ph idx="1"/>
          </p:nvPr>
        </p:nvSpPr>
        <p:spPr>
          <a:xfrm>
            <a:off x="139700" y="1371600"/>
            <a:ext cx="11823700" cy="4876800"/>
          </a:xfrm>
        </p:spPr>
        <p:txBody>
          <a:bodyPr>
            <a:noAutofit/>
          </a:bodyPr>
          <a:lstStyle/>
          <a:p>
            <a:pPr marL="0" indent="0">
              <a:buNone/>
            </a:pPr>
            <a:r>
              <a:rPr lang="en-US" sz="3200" b="1" dirty="0"/>
              <a:t>Factors Affecting Attention</a:t>
            </a:r>
          </a:p>
          <a:p>
            <a:pPr marL="0" indent="0">
              <a:buNone/>
            </a:pPr>
            <a:r>
              <a:rPr lang="en-US" b="1" dirty="0"/>
              <a:t>✅ 2. Information Presentation:  </a:t>
            </a:r>
            <a:r>
              <a:rPr lang="en-US" dirty="0"/>
              <a:t>How information is organized, displayed, and styled greatly affects our ability to focus.</a:t>
            </a:r>
          </a:p>
          <a:p>
            <a:pPr marL="0" indent="0">
              <a:buNone/>
            </a:pPr>
            <a:r>
              <a:rPr lang="en-US" b="1" dirty="0"/>
              <a:t>🟢 Well-presented information makes attention effortless:  </a:t>
            </a:r>
          </a:p>
          <a:p>
            <a:pPr marL="0" indent="0">
              <a:buNone/>
            </a:pPr>
            <a:r>
              <a:rPr lang="en-US" dirty="0"/>
              <a:t>Headings, icons, white space, and categories help guide your eyes.</a:t>
            </a:r>
          </a:p>
          <a:p>
            <a:pPr marL="0" indent="0">
              <a:buNone/>
            </a:pPr>
            <a:r>
              <a:rPr lang="en-US" b="1" dirty="0"/>
              <a:t>Example: Shopping apps like Amazon show filters, categories, and product highlights clearly.</a:t>
            </a:r>
          </a:p>
          <a:p>
            <a:pPr marL="0" indent="0">
              <a:buNone/>
            </a:pPr>
            <a:endParaRPr lang="en-US" b="1" dirty="0"/>
          </a:p>
          <a:p>
            <a:pPr marL="0" indent="0">
              <a:buNone/>
            </a:pPr>
            <a:r>
              <a:rPr lang="en-US" b="1" dirty="0"/>
              <a:t>🔴 Cluttered design makes it hard to locate key items:  </a:t>
            </a:r>
          </a:p>
          <a:p>
            <a:pPr marL="0" indent="0">
              <a:buNone/>
            </a:pPr>
            <a:r>
              <a:rPr lang="en-US" dirty="0"/>
              <a:t>Too much text, mixed fonts, or poor grouping = confusion</a:t>
            </a:r>
          </a:p>
          <a:p>
            <a:pPr marL="0" indent="0">
              <a:buNone/>
            </a:pPr>
            <a:r>
              <a:rPr lang="en-US" b="1" dirty="0"/>
              <a:t>Example: Government websites or exam portals often frustrate users due to poor layout.</a:t>
            </a:r>
            <a:endParaRPr lang="en-IN" sz="2400" i="0" u="none" strike="noStrike" baseline="0" dirty="0"/>
          </a:p>
        </p:txBody>
      </p:sp>
      <p:sp>
        <p:nvSpPr>
          <p:cNvPr id="4" name="Date Placeholder 3">
            <a:extLst>
              <a:ext uri="{FF2B5EF4-FFF2-40B4-BE49-F238E27FC236}">
                <a16:creationId xmlns:a16="http://schemas.microsoft.com/office/drawing/2014/main" xmlns="" id="{08A79251-3C64-A86A-5512-6711BD12F165}"/>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A8CA0CB-1FDE-2BEB-15F1-68D4EA29042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E7CCDF2-95EC-080F-9421-392BC535B6CA}"/>
              </a:ext>
            </a:extLst>
          </p:cNvPr>
          <p:cNvSpPr>
            <a:spLocks noGrp="1"/>
          </p:cNvSpPr>
          <p:nvPr>
            <p:ph type="sldNum" sz="quarter" idx="12"/>
          </p:nvPr>
        </p:nvSpPr>
        <p:spPr/>
        <p:txBody>
          <a:bodyPr/>
          <a:lstStyle/>
          <a:p>
            <a:fld id="{C4FA3F07-B4E9-4FEB-BC07-B9713C186F28}" type="slidenum">
              <a:rPr lang="en-US" smtClean="0"/>
              <a:pPr/>
              <a:t>52</a:t>
            </a:fld>
            <a:endParaRPr lang="en-US" dirty="0"/>
          </a:p>
        </p:txBody>
      </p:sp>
    </p:spTree>
    <p:extLst>
      <p:ext uri="{BB962C8B-B14F-4D97-AF65-F5344CB8AC3E}">
        <p14:creationId xmlns:p14="http://schemas.microsoft.com/office/powerpoint/2010/main" val="1753398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429D3E5-DA2B-D853-A97A-79169102F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A55EA17E-52D3-3AAF-6DC0-28DCA7A8C7C5}"/>
              </a:ext>
            </a:extLst>
          </p:cNvPr>
          <p:cNvSpPr>
            <a:spLocks noGrp="1"/>
          </p:cNvSpPr>
          <p:nvPr>
            <p:ph type="title"/>
          </p:nvPr>
        </p:nvSpPr>
        <p:spPr/>
        <p:txBody>
          <a:bodyPr>
            <a:normAutofit/>
          </a:bodyPr>
          <a:lstStyle/>
          <a:p>
            <a:r>
              <a:rPr lang="en-IN" sz="4900" b="1" dirty="0"/>
              <a:t>Cognition - Perception</a:t>
            </a:r>
          </a:p>
        </p:txBody>
      </p:sp>
      <p:sp>
        <p:nvSpPr>
          <p:cNvPr id="3" name="Content Placeholder 2">
            <a:extLst>
              <a:ext uri="{FF2B5EF4-FFF2-40B4-BE49-F238E27FC236}">
                <a16:creationId xmlns:a16="http://schemas.microsoft.com/office/drawing/2014/main" xmlns="" id="{06503CE1-1168-EC45-0E65-353E29D36343}"/>
              </a:ext>
            </a:extLst>
          </p:cNvPr>
          <p:cNvSpPr>
            <a:spLocks noGrp="1"/>
          </p:cNvSpPr>
          <p:nvPr>
            <p:ph idx="1"/>
          </p:nvPr>
        </p:nvSpPr>
        <p:spPr>
          <a:xfrm>
            <a:off x="139700" y="1371600"/>
            <a:ext cx="11823700" cy="4876800"/>
          </a:xfrm>
        </p:spPr>
        <p:txBody>
          <a:bodyPr>
            <a:normAutofit/>
          </a:bodyPr>
          <a:lstStyle/>
          <a:p>
            <a:pPr marL="0" indent="0">
              <a:buNone/>
            </a:pPr>
            <a:r>
              <a:rPr lang="en-US" dirty="0"/>
              <a:t>Perception is how users acquire and interpret information through their senses (vision, hearing, touch) to form an experience.</a:t>
            </a:r>
          </a:p>
          <a:p>
            <a:pPr marL="0" indent="0">
              <a:buNone/>
            </a:pPr>
            <a:r>
              <a:rPr lang="en-US" b="1" dirty="0"/>
              <a:t>👀 </a:t>
            </a:r>
            <a:r>
              <a:rPr lang="en-US" sz="2400" b="1" dirty="0"/>
              <a:t>Why It Matters in UX/UI Design:</a:t>
            </a:r>
          </a:p>
          <a:p>
            <a:r>
              <a:rPr lang="en-US" b="1" dirty="0"/>
              <a:t>Vision</a:t>
            </a:r>
            <a:r>
              <a:rPr lang="en-US" dirty="0"/>
              <a:t> is the most dominant sense, especially for sighted users.</a:t>
            </a:r>
          </a:p>
          <a:p>
            <a:r>
              <a:rPr lang="en-US" dirty="0"/>
              <a:t>Interfaces should display information in a way that users can easily and correctly perceive.</a:t>
            </a:r>
          </a:p>
          <a:p>
            <a:pPr marL="0" indent="0">
              <a:buNone/>
            </a:pPr>
            <a:r>
              <a:rPr lang="en-US" sz="2400" b="1" dirty="0"/>
              <a:t>Key Concepts:</a:t>
            </a:r>
          </a:p>
          <a:p>
            <a:r>
              <a:rPr lang="en-US" sz="2400" b="1" dirty="0"/>
              <a:t>Grouping &amp; Spacing:</a:t>
            </a:r>
            <a:endParaRPr lang="en-US" sz="2400" dirty="0"/>
          </a:p>
          <a:p>
            <a:pPr lvl="1"/>
            <a:r>
              <a:rPr lang="en-US" sz="2000" dirty="0"/>
              <a:t>Items grouped </a:t>
            </a:r>
            <a:r>
              <a:rPr lang="en-US" sz="2000" b="1" dirty="0"/>
              <a:t>closely</a:t>
            </a:r>
            <a:r>
              <a:rPr lang="en-US" sz="2000" dirty="0"/>
              <a:t> are perceived as related.</a:t>
            </a:r>
          </a:p>
          <a:p>
            <a:pPr lvl="1"/>
            <a:r>
              <a:rPr lang="en-US" sz="2000" b="1" dirty="0"/>
              <a:t>White space (blank space)</a:t>
            </a:r>
            <a:r>
              <a:rPr lang="en-US" sz="2000" dirty="0"/>
              <a:t> helps in scanning and locating information easily.</a:t>
            </a:r>
          </a:p>
          <a:p>
            <a:r>
              <a:rPr lang="en-US" sz="2400" b="1" dirty="0"/>
              <a:t>Too much white space?</a:t>
            </a:r>
            <a:endParaRPr lang="en-US" sz="2400" dirty="0"/>
          </a:p>
          <a:p>
            <a:pPr lvl="1"/>
            <a:r>
              <a:rPr lang="en-US" sz="2000" dirty="0"/>
              <a:t>Can </a:t>
            </a:r>
            <a:r>
              <a:rPr lang="en-US" sz="2000" b="1" dirty="0"/>
              <a:t>slow users down</a:t>
            </a:r>
            <a:r>
              <a:rPr lang="en-US" sz="2000" dirty="0"/>
              <a:t> if overused—balance is key.</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8431CFAB-78E2-443A-B3C9-288CF108DAAE}"/>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F8E00A0-DB91-7888-0F12-912C814FAC4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61B1330-6D74-02D0-5B02-8DFECBC926CA}"/>
              </a:ext>
            </a:extLst>
          </p:cNvPr>
          <p:cNvSpPr>
            <a:spLocks noGrp="1"/>
          </p:cNvSpPr>
          <p:nvPr>
            <p:ph type="sldNum" sz="quarter" idx="12"/>
          </p:nvPr>
        </p:nvSpPr>
        <p:spPr/>
        <p:txBody>
          <a:bodyPr/>
          <a:lstStyle/>
          <a:p>
            <a:fld id="{C4FA3F07-B4E9-4FEB-BC07-B9713C186F28}" type="slidenum">
              <a:rPr lang="en-US" smtClean="0"/>
              <a:pPr/>
              <a:t>53</a:t>
            </a:fld>
            <a:endParaRPr lang="en-US" dirty="0"/>
          </a:p>
        </p:txBody>
      </p:sp>
    </p:spTree>
    <p:extLst>
      <p:ext uri="{BB962C8B-B14F-4D97-AF65-F5344CB8AC3E}">
        <p14:creationId xmlns:p14="http://schemas.microsoft.com/office/powerpoint/2010/main" val="3330687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6ED1349-AF69-4CDD-C933-35E597CC5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0F6E8CC-2FDA-F119-EC19-0E507C4B553F}"/>
              </a:ext>
            </a:extLst>
          </p:cNvPr>
          <p:cNvSpPr>
            <a:spLocks noGrp="1"/>
          </p:cNvSpPr>
          <p:nvPr>
            <p:ph type="title"/>
          </p:nvPr>
        </p:nvSpPr>
        <p:spPr>
          <a:xfrm>
            <a:off x="203200" y="350838"/>
            <a:ext cx="10464800" cy="868362"/>
          </a:xfrm>
        </p:spPr>
        <p:txBody>
          <a:bodyPr anchor="ctr">
            <a:normAutofit/>
          </a:bodyPr>
          <a:lstStyle/>
          <a:p>
            <a:r>
              <a:rPr lang="en-IN" b="1"/>
              <a:t>Cognition - Perception</a:t>
            </a:r>
          </a:p>
        </p:txBody>
      </p:sp>
      <p:sp>
        <p:nvSpPr>
          <p:cNvPr id="3" name="Content Placeholder 2">
            <a:extLst>
              <a:ext uri="{FF2B5EF4-FFF2-40B4-BE49-F238E27FC236}">
                <a16:creationId xmlns:a16="http://schemas.microsoft.com/office/drawing/2014/main" xmlns="" id="{0F782645-3175-7906-3392-06122F77F2EE}"/>
              </a:ext>
            </a:extLst>
          </p:cNvPr>
          <p:cNvSpPr>
            <a:spLocks noGrp="1"/>
          </p:cNvSpPr>
          <p:nvPr>
            <p:ph sz="half" idx="1"/>
          </p:nvPr>
        </p:nvSpPr>
        <p:spPr>
          <a:xfrm>
            <a:off x="203200" y="1435537"/>
            <a:ext cx="7797800" cy="4525963"/>
          </a:xfrm>
        </p:spPr>
        <p:txBody>
          <a:bodyPr>
            <a:normAutofit lnSpcReduction="10000"/>
          </a:bodyPr>
          <a:lstStyle/>
          <a:p>
            <a:pPr marL="0" indent="0">
              <a:lnSpc>
                <a:spcPct val="90000"/>
              </a:lnSpc>
              <a:buNone/>
            </a:pPr>
            <a:r>
              <a:rPr lang="en-US" sz="2000" b="1" dirty="0"/>
              <a:t>🧪 Research Insight:  </a:t>
            </a:r>
          </a:p>
          <a:p>
            <a:pPr>
              <a:lnSpc>
                <a:spcPct val="90000"/>
              </a:lnSpc>
            </a:pPr>
            <a:r>
              <a:rPr lang="en-US" sz="2000" dirty="0"/>
              <a:t>Spool et al. (1997): Excessive white space can hinder quick access to information.</a:t>
            </a:r>
          </a:p>
          <a:p>
            <a:pPr>
              <a:lnSpc>
                <a:spcPct val="90000"/>
              </a:lnSpc>
            </a:pPr>
            <a:r>
              <a:rPr lang="en-US" sz="2000" dirty="0"/>
              <a:t>Weller (2004):  </a:t>
            </a:r>
          </a:p>
          <a:p>
            <a:pPr lvl="1">
              <a:lnSpc>
                <a:spcPct val="90000"/>
              </a:lnSpc>
            </a:pPr>
            <a:r>
              <a:rPr lang="en-US" sz="2000" dirty="0"/>
              <a:t>Borders are better than color contrast for grouping.</a:t>
            </a:r>
          </a:p>
          <a:p>
            <a:pPr lvl="1">
              <a:lnSpc>
                <a:spcPct val="90000"/>
              </a:lnSpc>
            </a:pPr>
            <a:r>
              <a:rPr lang="en-US" sz="2000" dirty="0"/>
              <a:t>Users locate items faster in bordered layouts.</a:t>
            </a:r>
          </a:p>
          <a:p>
            <a:pPr marL="0" indent="0">
              <a:lnSpc>
                <a:spcPct val="90000"/>
              </a:lnSpc>
              <a:buNone/>
            </a:pPr>
            <a:endParaRPr lang="en-US" sz="2000" dirty="0"/>
          </a:p>
          <a:p>
            <a:pPr marL="0" indent="0">
              <a:lnSpc>
                <a:spcPct val="90000"/>
              </a:lnSpc>
              <a:buNone/>
            </a:pPr>
            <a:r>
              <a:rPr lang="en-US" sz="2000" dirty="0"/>
              <a:t>🖼️ </a:t>
            </a:r>
            <a:r>
              <a:rPr lang="en-US" sz="2000" b="1" dirty="0"/>
              <a:t>Visual Design Tip:  </a:t>
            </a:r>
          </a:p>
          <a:p>
            <a:pPr>
              <a:lnSpc>
                <a:spcPct val="90000"/>
              </a:lnSpc>
            </a:pPr>
            <a:r>
              <a:rPr lang="en-US" sz="2000" dirty="0"/>
              <a:t>Prefer borders for grouping related content (e.g., menus, form sections).</a:t>
            </a:r>
          </a:p>
          <a:p>
            <a:pPr>
              <a:lnSpc>
                <a:spcPct val="90000"/>
              </a:lnSpc>
            </a:pPr>
            <a:r>
              <a:rPr lang="en-US" sz="2000" dirty="0"/>
              <a:t>Avoid over-reliance on color contrast alone for grouping.</a:t>
            </a:r>
          </a:p>
          <a:p>
            <a:pPr marL="0" indent="0">
              <a:lnSpc>
                <a:spcPct val="90000"/>
              </a:lnSpc>
              <a:buNone/>
            </a:pPr>
            <a:endParaRPr lang="en-US" sz="2000" dirty="0"/>
          </a:p>
          <a:p>
            <a:pPr marL="0" indent="0">
              <a:lnSpc>
                <a:spcPct val="90000"/>
              </a:lnSpc>
              <a:buNone/>
            </a:pPr>
            <a:r>
              <a:rPr lang="en-US" sz="2000" dirty="0"/>
              <a:t>📝 </a:t>
            </a:r>
            <a:r>
              <a:rPr lang="en-US" sz="2000" b="1" dirty="0"/>
              <a:t>Practical Example:</a:t>
            </a:r>
          </a:p>
          <a:p>
            <a:pPr marL="0" indent="0">
              <a:lnSpc>
                <a:spcPct val="90000"/>
              </a:lnSpc>
              <a:buNone/>
            </a:pPr>
            <a:r>
              <a:rPr lang="en-US" sz="2000" b="1" dirty="0"/>
              <a:t>Ineffective Design</a:t>
            </a:r>
            <a:r>
              <a:rPr lang="en-US" sz="2000" dirty="0"/>
              <a:t>: List of items using only different colors .</a:t>
            </a:r>
          </a:p>
          <a:p>
            <a:pPr marL="0" indent="0">
              <a:lnSpc>
                <a:spcPct val="90000"/>
              </a:lnSpc>
              <a:buNone/>
            </a:pPr>
            <a:r>
              <a:rPr lang="en-US" sz="2000" b="1" dirty="0"/>
              <a:t>Effective Design: </a:t>
            </a:r>
            <a:r>
              <a:rPr lang="en-US" sz="2000" dirty="0"/>
              <a:t>Clear boxes or borders around groups.</a:t>
            </a:r>
            <a:endParaRPr lang="en-IN" sz="2000" i="0" u="none" strike="noStrike" baseline="0" dirty="0"/>
          </a:p>
        </p:txBody>
      </p:sp>
      <p:pic>
        <p:nvPicPr>
          <p:cNvPr id="1026" name="Picture 2">
            <a:extLst>
              <a:ext uri="{FF2B5EF4-FFF2-40B4-BE49-F238E27FC236}">
                <a16:creationId xmlns:a16="http://schemas.microsoft.com/office/drawing/2014/main" xmlns="" id="{F3761020-8571-8238-B177-708311DA39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001000" y="1977152"/>
            <a:ext cx="4013200" cy="3594353"/>
          </a:xfrm>
          <a:prstGeom prst="rect">
            <a:avLst/>
          </a:prstGeom>
          <a:solidFill>
            <a:srgbClr val="FFFFFF"/>
          </a:solidFill>
        </p:spPr>
      </p:pic>
      <p:sp>
        <p:nvSpPr>
          <p:cNvPr id="4" name="Date Placeholder 3">
            <a:extLst>
              <a:ext uri="{FF2B5EF4-FFF2-40B4-BE49-F238E27FC236}">
                <a16:creationId xmlns:a16="http://schemas.microsoft.com/office/drawing/2014/main" xmlns="" id="{45B8194B-3135-8415-E7C2-C6658E8D1852}"/>
              </a:ext>
            </a:extLst>
          </p:cNvPr>
          <p:cNvSpPr>
            <a:spLocks noGrp="1"/>
          </p:cNvSpPr>
          <p:nvPr>
            <p:ph type="dt" sz="half" idx="10"/>
          </p:nvPr>
        </p:nvSpPr>
        <p:spPr>
          <a:xfrm>
            <a:off x="8839200" y="6340476"/>
            <a:ext cx="1727200" cy="365125"/>
          </a:xfrm>
        </p:spPr>
        <p:txBody>
          <a:bodyPr anchor="ctr">
            <a:normAutofit/>
          </a:bodyPr>
          <a:lstStyle/>
          <a:p>
            <a:pPr>
              <a:spcAft>
                <a:spcPts val="600"/>
              </a:spcAft>
            </a:pPr>
            <a:fld id="{F6C643BA-ACA1-44BF-9071-763295A35907}" type="datetime4">
              <a:rPr lang="en-US" smtClean="0"/>
              <a:pPr>
                <a:spcAft>
                  <a:spcPts val="600"/>
                </a:spcAft>
              </a:pPr>
              <a:t>September 15, 2025</a:t>
            </a:fld>
            <a:endParaRPr lang="en-US"/>
          </a:p>
        </p:txBody>
      </p:sp>
      <p:sp>
        <p:nvSpPr>
          <p:cNvPr id="5" name="Footer Placeholder 4">
            <a:extLst>
              <a:ext uri="{FF2B5EF4-FFF2-40B4-BE49-F238E27FC236}">
                <a16:creationId xmlns:a16="http://schemas.microsoft.com/office/drawing/2014/main" xmlns="" id="{9DCB488B-D92D-FDE9-42C8-631162D12D65}"/>
              </a:ext>
            </a:extLst>
          </p:cNvPr>
          <p:cNvSpPr>
            <a:spLocks noGrp="1"/>
          </p:cNvSpPr>
          <p:nvPr>
            <p:ph type="ftr" sz="quarter" idx="11"/>
          </p:nvPr>
        </p:nvSpPr>
        <p:spPr>
          <a:xfrm>
            <a:off x="2032000" y="6351495"/>
            <a:ext cx="67056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1495461-66E3-2152-0E09-C276F095733C}"/>
              </a:ext>
            </a:extLst>
          </p:cNvPr>
          <p:cNvSpPr>
            <a:spLocks noGrp="1"/>
          </p:cNvSpPr>
          <p:nvPr>
            <p:ph type="sldNum" sz="quarter" idx="12"/>
          </p:nvPr>
        </p:nvSpPr>
        <p:spPr>
          <a:xfrm>
            <a:off x="10668000" y="6340476"/>
            <a:ext cx="1016000" cy="365125"/>
          </a:xfrm>
        </p:spPr>
        <p:txBody>
          <a:bodyPr anchor="ctr">
            <a:normAutofit/>
          </a:bodyPr>
          <a:lstStyle/>
          <a:p>
            <a:pPr>
              <a:spcAft>
                <a:spcPts val="600"/>
              </a:spcAft>
            </a:pPr>
            <a:fld id="{C4FA3F07-B4E9-4FEB-BC07-B9713C186F28}" type="slidenum">
              <a:rPr lang="en-US" smtClean="0"/>
              <a:pPr>
                <a:spcAft>
                  <a:spcPts val="600"/>
                </a:spcAft>
              </a:pPr>
              <a:t>54</a:t>
            </a:fld>
            <a:endParaRPr lang="en-US"/>
          </a:p>
        </p:txBody>
      </p:sp>
    </p:spTree>
    <p:extLst>
      <p:ext uri="{BB962C8B-B14F-4D97-AF65-F5344CB8AC3E}">
        <p14:creationId xmlns:p14="http://schemas.microsoft.com/office/powerpoint/2010/main" val="1803318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F30E337-7BFD-1D88-55A5-DF51AF01D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B177E89-F8C0-2EDA-A6D2-65074FAF6C58}"/>
              </a:ext>
            </a:extLst>
          </p:cNvPr>
          <p:cNvSpPr>
            <a:spLocks noGrp="1"/>
          </p:cNvSpPr>
          <p:nvPr>
            <p:ph type="title"/>
          </p:nvPr>
        </p:nvSpPr>
        <p:spPr/>
        <p:txBody>
          <a:bodyPr>
            <a:normAutofit/>
          </a:bodyPr>
          <a:lstStyle/>
          <a:p>
            <a:r>
              <a:rPr lang="en-IN" sz="4900" b="1" dirty="0"/>
              <a:t>Cognition - Perception</a:t>
            </a:r>
          </a:p>
        </p:txBody>
      </p:sp>
      <p:sp>
        <p:nvSpPr>
          <p:cNvPr id="3" name="Content Placeholder 2">
            <a:extLst>
              <a:ext uri="{FF2B5EF4-FFF2-40B4-BE49-F238E27FC236}">
                <a16:creationId xmlns:a16="http://schemas.microsoft.com/office/drawing/2014/main" xmlns="" id="{A3425F15-752F-7728-9405-7C3339D9422A}"/>
              </a:ext>
            </a:extLst>
          </p:cNvPr>
          <p:cNvSpPr>
            <a:spLocks noGrp="1"/>
          </p:cNvSpPr>
          <p:nvPr>
            <p:ph idx="1"/>
          </p:nvPr>
        </p:nvSpPr>
        <p:spPr>
          <a:xfrm>
            <a:off x="139700" y="1371600"/>
            <a:ext cx="11823700" cy="4876800"/>
          </a:xfrm>
        </p:spPr>
        <p:txBody>
          <a:bodyPr>
            <a:normAutofit fontScale="25000" lnSpcReduction="20000"/>
          </a:bodyPr>
          <a:lstStyle/>
          <a:p>
            <a:pPr marL="0" indent="0">
              <a:buNone/>
            </a:pPr>
            <a:r>
              <a:rPr lang="en-IN" sz="11200" b="1" dirty="0"/>
              <a:t>Design Implications – Perception</a:t>
            </a:r>
          </a:p>
          <a:p>
            <a:pPr marL="0" indent="0">
              <a:buNone/>
            </a:pPr>
            <a:r>
              <a:rPr lang="en-IN" sz="8000" dirty="0"/>
              <a:t>📌 Goal:  Ensure users perceive and recognize information correctly across various media.</a:t>
            </a:r>
          </a:p>
          <a:p>
            <a:pPr marL="0" indent="0">
              <a:buNone/>
            </a:pPr>
            <a:endParaRPr lang="en-IN" sz="8000" dirty="0"/>
          </a:p>
          <a:p>
            <a:pPr marL="0" indent="0">
              <a:buNone/>
            </a:pPr>
            <a:r>
              <a:rPr lang="en-IN" sz="8000" dirty="0"/>
              <a:t>🔍 </a:t>
            </a:r>
            <a:r>
              <a:rPr lang="en-IN" sz="9600" b="1" dirty="0"/>
              <a:t>Key Guidelines:</a:t>
            </a:r>
          </a:p>
          <a:p>
            <a:pPr marL="0" indent="0">
              <a:buNone/>
            </a:pPr>
            <a:r>
              <a:rPr lang="en-IN" sz="8000" dirty="0"/>
              <a:t>🖼️ </a:t>
            </a:r>
            <a:r>
              <a:rPr lang="en-IN" sz="8000" b="1" dirty="0"/>
              <a:t>Icons &amp; Graphics:  </a:t>
            </a:r>
            <a:r>
              <a:rPr lang="en-IN" sz="8000" dirty="0"/>
              <a:t>Must be visually distinct and intuitively meaningful.</a:t>
            </a:r>
          </a:p>
          <a:p>
            <a:pPr marL="0" indent="0">
              <a:buNone/>
            </a:pPr>
            <a:r>
              <a:rPr lang="en-IN" sz="8000" dirty="0"/>
              <a:t>📦 </a:t>
            </a:r>
            <a:r>
              <a:rPr lang="en-IN" sz="8000" b="1" dirty="0"/>
              <a:t>Borders &amp; Spacing:  </a:t>
            </a:r>
            <a:r>
              <a:rPr lang="en-IN" sz="8000" dirty="0"/>
              <a:t>Use to group related content for easier scanning and locating.</a:t>
            </a:r>
          </a:p>
          <a:p>
            <a:pPr marL="0" indent="0">
              <a:buNone/>
            </a:pPr>
            <a:r>
              <a:rPr lang="en-IN" sz="8000" dirty="0"/>
              <a:t>🔊 </a:t>
            </a:r>
            <a:r>
              <a:rPr lang="en-IN" sz="8000" b="1" dirty="0"/>
              <a:t>Sound:  </a:t>
            </a:r>
            <a:r>
              <a:rPr lang="en-IN" sz="8000" dirty="0"/>
              <a:t>Should be audible and clearly distinct to convey correct feedback (e.g., error beep vs. success chime).</a:t>
            </a:r>
          </a:p>
          <a:p>
            <a:pPr marL="0" indent="0">
              <a:buNone/>
            </a:pPr>
            <a:r>
              <a:rPr lang="en-IN" sz="8000" dirty="0"/>
              <a:t>🗣️ </a:t>
            </a:r>
            <a:r>
              <a:rPr lang="en-IN" sz="8000" b="1" dirty="0"/>
              <a:t>Speech Output:  </a:t>
            </a:r>
            <a:r>
              <a:rPr lang="en-IN" sz="8000" dirty="0"/>
              <a:t>Ensure clear pronunciation and understandable content (e.g., voice assistants or ATMs).</a:t>
            </a:r>
          </a:p>
          <a:p>
            <a:pPr marL="0" indent="0">
              <a:buNone/>
            </a:pPr>
            <a:r>
              <a:rPr lang="en-IN" sz="8000" dirty="0"/>
              <a:t>🔤 </a:t>
            </a:r>
            <a:r>
              <a:rPr lang="en-IN" sz="8000" b="1" dirty="0"/>
              <a:t>Text &amp; Background:  </a:t>
            </a:r>
            <a:r>
              <a:rPr lang="en-IN" sz="8000" dirty="0"/>
              <a:t>Use high contrast for readability:</a:t>
            </a:r>
          </a:p>
          <a:p>
            <a:pPr marL="0" indent="0">
              <a:buNone/>
            </a:pPr>
            <a:r>
              <a:rPr lang="en-IN" sz="8000" dirty="0"/>
              <a:t>	✅ Yellow on black/blue → Good</a:t>
            </a:r>
          </a:p>
          <a:p>
            <a:pPr marL="0" indent="0">
              <a:buNone/>
            </a:pPr>
            <a:r>
              <a:rPr lang="en-IN" sz="8000" dirty="0"/>
              <a:t>	❌ Yellow on white/green → Bad</a:t>
            </a:r>
          </a:p>
          <a:p>
            <a:pPr marL="0" indent="0">
              <a:buNone/>
            </a:pPr>
            <a:r>
              <a:rPr lang="en-IN" sz="8000" dirty="0"/>
              <a:t>✋ </a:t>
            </a:r>
            <a:r>
              <a:rPr lang="en-IN" sz="8000" b="1" dirty="0"/>
              <a:t>Tactile Feedback:  </a:t>
            </a:r>
            <a:r>
              <a:rPr lang="en-IN" sz="8000" dirty="0"/>
              <a:t>In VR/AR or wearables, touch sensations must be distinct and meaningful (e.g., squeeze ≠ tap).</a:t>
            </a:r>
            <a:endParaRPr lang="en-IN" sz="8000" i="0" u="none" strike="noStrike" baseline="0" dirty="0"/>
          </a:p>
        </p:txBody>
      </p:sp>
      <p:sp>
        <p:nvSpPr>
          <p:cNvPr id="4" name="Date Placeholder 3">
            <a:extLst>
              <a:ext uri="{FF2B5EF4-FFF2-40B4-BE49-F238E27FC236}">
                <a16:creationId xmlns:a16="http://schemas.microsoft.com/office/drawing/2014/main" xmlns="" id="{FD25A204-5E7F-CF90-469C-A4ADAAE26E55}"/>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68F4E2B7-4585-34CB-63FD-08F4AA1B267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34B54B39-DB12-077A-FC1C-CEF8104D60C5}"/>
              </a:ext>
            </a:extLst>
          </p:cNvPr>
          <p:cNvSpPr>
            <a:spLocks noGrp="1"/>
          </p:cNvSpPr>
          <p:nvPr>
            <p:ph type="sldNum" sz="quarter" idx="12"/>
          </p:nvPr>
        </p:nvSpPr>
        <p:spPr/>
        <p:txBody>
          <a:bodyPr/>
          <a:lstStyle/>
          <a:p>
            <a:fld id="{C4FA3F07-B4E9-4FEB-BC07-B9713C186F28}" type="slidenum">
              <a:rPr lang="en-US" smtClean="0"/>
              <a:pPr/>
              <a:t>55</a:t>
            </a:fld>
            <a:endParaRPr lang="en-US" dirty="0"/>
          </a:p>
        </p:txBody>
      </p:sp>
    </p:spTree>
    <p:extLst>
      <p:ext uri="{BB962C8B-B14F-4D97-AF65-F5344CB8AC3E}">
        <p14:creationId xmlns:p14="http://schemas.microsoft.com/office/powerpoint/2010/main" val="762422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4E90D98-E651-829E-519B-08DF44200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C7138EC-17CA-979A-6476-3A75B5B37E0A}"/>
              </a:ext>
            </a:extLst>
          </p:cNvPr>
          <p:cNvSpPr>
            <a:spLocks noGrp="1"/>
          </p:cNvSpPr>
          <p:nvPr>
            <p:ph type="title"/>
          </p:nvPr>
        </p:nvSpPr>
        <p:spPr/>
        <p:txBody>
          <a:bodyPr>
            <a:normAutofit fontScale="90000"/>
          </a:bodyPr>
          <a:lstStyle/>
          <a:p>
            <a:r>
              <a:rPr lang="en-IN" sz="5400" b="1" dirty="0"/>
              <a:t>Cognition- Memory</a:t>
            </a:r>
          </a:p>
        </p:txBody>
      </p:sp>
      <p:sp>
        <p:nvSpPr>
          <p:cNvPr id="3" name="Content Placeholder 2">
            <a:extLst>
              <a:ext uri="{FF2B5EF4-FFF2-40B4-BE49-F238E27FC236}">
                <a16:creationId xmlns:a16="http://schemas.microsoft.com/office/drawing/2014/main" xmlns="" id="{57C438F6-0FBC-FA1E-A4A3-04755657D1DB}"/>
              </a:ext>
            </a:extLst>
          </p:cNvPr>
          <p:cNvSpPr>
            <a:spLocks noGrp="1"/>
          </p:cNvSpPr>
          <p:nvPr>
            <p:ph idx="1"/>
          </p:nvPr>
        </p:nvSpPr>
        <p:spPr>
          <a:xfrm>
            <a:off x="139700" y="1371600"/>
            <a:ext cx="11823700" cy="4876800"/>
          </a:xfrm>
        </p:spPr>
        <p:txBody>
          <a:bodyPr>
            <a:normAutofit fontScale="92500" lnSpcReduction="10000"/>
          </a:bodyPr>
          <a:lstStyle/>
          <a:p>
            <a:pPr marL="0" indent="0">
              <a:buNone/>
            </a:pPr>
            <a:r>
              <a:rPr lang="en-US" sz="2800" b="1" dirty="0"/>
              <a:t>Definition: </a:t>
            </a:r>
            <a:r>
              <a:rPr lang="en-US" sz="2800" dirty="0"/>
              <a:t>Memory is the ability to store, retain, and recall information and experiences that allow us to act appropriately in different situations.</a:t>
            </a:r>
          </a:p>
          <a:p>
            <a:pPr marL="0" indent="0">
              <a:buNone/>
            </a:pPr>
            <a:endParaRPr lang="en-US" sz="2800" b="1" dirty="0"/>
          </a:p>
          <a:p>
            <a:pPr marL="0" indent="0">
              <a:buNone/>
            </a:pPr>
            <a:r>
              <a:rPr lang="en-US" sz="2800" b="1" dirty="0"/>
              <a:t>Key Features:</a:t>
            </a:r>
            <a:endParaRPr lang="en-US" sz="2800" dirty="0"/>
          </a:p>
          <a:p>
            <a:r>
              <a:rPr lang="en-US" sz="2800" dirty="0"/>
              <a:t>Versatile and essential for day-to-day functioning.</a:t>
            </a:r>
          </a:p>
          <a:p>
            <a:r>
              <a:rPr lang="en-US" sz="2800" dirty="0"/>
              <a:t>Works through </a:t>
            </a:r>
            <a:r>
              <a:rPr lang="en-US" sz="2800" b="1" dirty="0"/>
              <a:t>filtering</a:t>
            </a:r>
            <a:r>
              <a:rPr lang="en-US" sz="2800" dirty="0"/>
              <a:t> and </a:t>
            </a:r>
            <a:r>
              <a:rPr lang="en-US" sz="2800" b="1" dirty="0"/>
              <a:t>encoding</a:t>
            </a:r>
            <a:r>
              <a:rPr lang="en-US" sz="2800" dirty="0"/>
              <a:t>.</a:t>
            </a:r>
          </a:p>
          <a:p>
            <a:r>
              <a:rPr lang="en-US" sz="2800" dirty="0"/>
              <a:t>Involves different types: short-term, long-term, recognition, and recall.</a:t>
            </a:r>
          </a:p>
          <a:p>
            <a:pPr marL="0" indent="0">
              <a:buNone/>
            </a:pPr>
            <a:endParaRPr lang="en-US" sz="2800" b="1" dirty="0"/>
          </a:p>
          <a:p>
            <a:pPr marL="0" indent="0">
              <a:buNone/>
            </a:pPr>
            <a:r>
              <a:rPr lang="en-US" sz="2800" b="1" dirty="0"/>
              <a:t>Example:</a:t>
            </a:r>
            <a:endParaRPr lang="en-US" sz="2800" dirty="0"/>
          </a:p>
          <a:p>
            <a:r>
              <a:rPr lang="en-US" sz="2800" dirty="0"/>
              <a:t>Recognizing a friend’s face at a party and remembering where you last met them and what you spoke about.</a:t>
            </a:r>
            <a:endParaRPr lang="en-IN" sz="3200" i="0" u="none" strike="noStrike" baseline="0" dirty="0"/>
          </a:p>
        </p:txBody>
      </p:sp>
      <p:sp>
        <p:nvSpPr>
          <p:cNvPr id="4" name="Date Placeholder 3">
            <a:extLst>
              <a:ext uri="{FF2B5EF4-FFF2-40B4-BE49-F238E27FC236}">
                <a16:creationId xmlns:a16="http://schemas.microsoft.com/office/drawing/2014/main" xmlns="" id="{FE2E075E-30E5-6136-7C9E-7F1B738B1034}"/>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346001C3-EBDB-2625-B9A0-7BA7BB8934EA}"/>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324AE80-6890-C682-E596-87ED727FB92D}"/>
              </a:ext>
            </a:extLst>
          </p:cNvPr>
          <p:cNvSpPr>
            <a:spLocks noGrp="1"/>
          </p:cNvSpPr>
          <p:nvPr>
            <p:ph type="sldNum" sz="quarter" idx="12"/>
          </p:nvPr>
        </p:nvSpPr>
        <p:spPr/>
        <p:txBody>
          <a:bodyPr/>
          <a:lstStyle/>
          <a:p>
            <a:fld id="{C4FA3F07-B4E9-4FEB-BC07-B9713C186F28}" type="slidenum">
              <a:rPr lang="en-US" smtClean="0"/>
              <a:pPr/>
              <a:t>56</a:t>
            </a:fld>
            <a:endParaRPr lang="en-US" dirty="0"/>
          </a:p>
        </p:txBody>
      </p:sp>
    </p:spTree>
    <p:extLst>
      <p:ext uri="{BB962C8B-B14F-4D97-AF65-F5344CB8AC3E}">
        <p14:creationId xmlns:p14="http://schemas.microsoft.com/office/powerpoint/2010/main" val="2509725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F74756A-D2B6-8439-3334-50173F4D1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D969694-9BD8-BF24-CDA8-2B63100E583B}"/>
              </a:ext>
            </a:extLst>
          </p:cNvPr>
          <p:cNvSpPr>
            <a:spLocks noGrp="1"/>
          </p:cNvSpPr>
          <p:nvPr>
            <p:ph type="title"/>
          </p:nvPr>
        </p:nvSpPr>
        <p:spPr/>
        <p:txBody>
          <a:bodyPr>
            <a:normAutofit fontScale="90000"/>
          </a:bodyPr>
          <a:lstStyle/>
          <a:p>
            <a:r>
              <a:rPr lang="en-IN" sz="5400" b="1" dirty="0"/>
              <a:t>Cognition- Memory</a:t>
            </a:r>
          </a:p>
        </p:txBody>
      </p:sp>
      <p:sp>
        <p:nvSpPr>
          <p:cNvPr id="3" name="Content Placeholder 2">
            <a:extLst>
              <a:ext uri="{FF2B5EF4-FFF2-40B4-BE49-F238E27FC236}">
                <a16:creationId xmlns:a16="http://schemas.microsoft.com/office/drawing/2014/main" xmlns="" id="{189A2C4C-A3EB-EA8F-2BA6-9972952EF707}"/>
              </a:ext>
            </a:extLst>
          </p:cNvPr>
          <p:cNvSpPr>
            <a:spLocks noGrp="1"/>
          </p:cNvSpPr>
          <p:nvPr>
            <p:ph idx="1"/>
          </p:nvPr>
        </p:nvSpPr>
        <p:spPr>
          <a:xfrm>
            <a:off x="139700" y="1371600"/>
            <a:ext cx="11823700" cy="4876800"/>
          </a:xfrm>
        </p:spPr>
        <p:txBody>
          <a:bodyPr>
            <a:normAutofit/>
          </a:bodyPr>
          <a:lstStyle/>
          <a:p>
            <a:pPr marL="0" indent="0">
              <a:buNone/>
            </a:pPr>
            <a:r>
              <a:rPr lang="en-US" sz="2400" b="1" dirty="0"/>
              <a:t>The Filtering Process of Memory</a:t>
            </a:r>
          </a:p>
          <a:p>
            <a:pPr marL="0" indent="0">
              <a:buNone/>
            </a:pPr>
            <a:r>
              <a:rPr lang="en-US" sz="2400" b="1" dirty="0"/>
              <a:t>How it works:</a:t>
            </a:r>
            <a:endParaRPr lang="en-US" sz="2400" dirty="0"/>
          </a:p>
          <a:p>
            <a:r>
              <a:rPr lang="en-US" sz="2400" dirty="0"/>
              <a:t>We are exposed to enormous sensory data.</a:t>
            </a:r>
          </a:p>
          <a:p>
            <a:r>
              <a:rPr lang="en-US" sz="2400" b="1" dirty="0"/>
              <a:t>Filtering</a:t>
            </a:r>
            <a:r>
              <a:rPr lang="en-US" sz="2400" dirty="0"/>
              <a:t> decides what is processed and stored.</a:t>
            </a:r>
          </a:p>
          <a:p>
            <a:r>
              <a:rPr lang="en-US" sz="2400" dirty="0"/>
              <a:t>Important for avoiding </a:t>
            </a:r>
            <a:r>
              <a:rPr lang="en-US" sz="2400" b="1" dirty="0"/>
              <a:t>cognitive overload</a:t>
            </a:r>
            <a:r>
              <a:rPr lang="en-US" sz="2400" dirty="0"/>
              <a:t>.</a:t>
            </a:r>
          </a:p>
          <a:p>
            <a:pPr marL="0" indent="0">
              <a:buNone/>
            </a:pPr>
            <a:r>
              <a:rPr lang="en-US" sz="2400" b="1" dirty="0"/>
              <a:t>Encoding:</a:t>
            </a:r>
            <a:endParaRPr lang="en-US" sz="2400" dirty="0"/>
          </a:p>
          <a:p>
            <a:r>
              <a:rPr lang="en-US" sz="2400" dirty="0"/>
              <a:t>Determines what we pay attention to and how we interpret it.</a:t>
            </a:r>
          </a:p>
          <a:p>
            <a:r>
              <a:rPr lang="en-US" sz="2400" dirty="0"/>
              <a:t>Deeper processing = better memory.</a:t>
            </a:r>
          </a:p>
          <a:p>
            <a:pPr marL="0" indent="0">
              <a:buNone/>
            </a:pPr>
            <a:r>
              <a:rPr lang="en-US" sz="2400" b="1" dirty="0"/>
              <a:t>Example:</a:t>
            </a:r>
            <a:endParaRPr lang="en-US" sz="2400" dirty="0"/>
          </a:p>
          <a:p>
            <a:r>
              <a:rPr lang="en-US" sz="2400" dirty="0"/>
              <a:t>You may forget a random phone number quickly but remember a concept better if you discussed and reflected on it.</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9A3A80C7-C290-F447-ECCD-FE5CA2CCCC89}"/>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00B79C07-A21C-4FB5-8B50-883B3124A601}"/>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ED784E2-418B-7DE8-4AA8-78FE4DBAFB6D}"/>
              </a:ext>
            </a:extLst>
          </p:cNvPr>
          <p:cNvSpPr>
            <a:spLocks noGrp="1"/>
          </p:cNvSpPr>
          <p:nvPr>
            <p:ph type="sldNum" sz="quarter" idx="12"/>
          </p:nvPr>
        </p:nvSpPr>
        <p:spPr/>
        <p:txBody>
          <a:bodyPr/>
          <a:lstStyle/>
          <a:p>
            <a:fld id="{C4FA3F07-B4E9-4FEB-BC07-B9713C186F28}" type="slidenum">
              <a:rPr lang="en-US" smtClean="0"/>
              <a:pPr/>
              <a:t>57</a:t>
            </a:fld>
            <a:endParaRPr lang="en-US" dirty="0"/>
          </a:p>
        </p:txBody>
      </p:sp>
    </p:spTree>
    <p:extLst>
      <p:ext uri="{BB962C8B-B14F-4D97-AF65-F5344CB8AC3E}">
        <p14:creationId xmlns:p14="http://schemas.microsoft.com/office/powerpoint/2010/main" val="1837983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DA7D1DE-75C5-00A9-C37F-F19FB755A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EABEBE5-5EF7-52E8-A20C-F700FAD7C143}"/>
              </a:ext>
            </a:extLst>
          </p:cNvPr>
          <p:cNvSpPr>
            <a:spLocks noGrp="1"/>
          </p:cNvSpPr>
          <p:nvPr>
            <p:ph type="title"/>
          </p:nvPr>
        </p:nvSpPr>
        <p:spPr/>
        <p:txBody>
          <a:bodyPr>
            <a:normAutofit fontScale="90000"/>
          </a:bodyPr>
          <a:lstStyle/>
          <a:p>
            <a:r>
              <a:rPr lang="en-IN" sz="5400" b="1" dirty="0"/>
              <a:t>Cognition- Memory</a:t>
            </a:r>
          </a:p>
        </p:txBody>
      </p:sp>
      <p:sp>
        <p:nvSpPr>
          <p:cNvPr id="3" name="Content Placeholder 2">
            <a:extLst>
              <a:ext uri="{FF2B5EF4-FFF2-40B4-BE49-F238E27FC236}">
                <a16:creationId xmlns:a16="http://schemas.microsoft.com/office/drawing/2014/main" xmlns="" id="{2BBF6C0B-929A-6C05-9CE3-A6019351EB75}"/>
              </a:ext>
            </a:extLst>
          </p:cNvPr>
          <p:cNvSpPr>
            <a:spLocks noGrp="1"/>
          </p:cNvSpPr>
          <p:nvPr>
            <p:ph idx="1"/>
          </p:nvPr>
        </p:nvSpPr>
        <p:spPr>
          <a:xfrm>
            <a:off x="139700" y="1371600"/>
            <a:ext cx="11823700" cy="4876800"/>
          </a:xfrm>
        </p:spPr>
        <p:txBody>
          <a:bodyPr>
            <a:normAutofit fontScale="92500"/>
          </a:bodyPr>
          <a:lstStyle/>
          <a:p>
            <a:pPr marL="0" indent="0">
              <a:buNone/>
            </a:pPr>
            <a:r>
              <a:rPr lang="en-US" sz="2400" b="1" dirty="0"/>
              <a:t>Context and Recognition vs. Recall</a:t>
            </a:r>
          </a:p>
          <a:p>
            <a:pPr marL="0" indent="0">
              <a:buNone/>
            </a:pPr>
            <a:r>
              <a:rPr lang="en-US" sz="2400" b="1" dirty="0"/>
              <a:t>Context Matters:</a:t>
            </a:r>
            <a:endParaRPr lang="en-US" sz="2400" dirty="0"/>
          </a:p>
          <a:p>
            <a:r>
              <a:rPr lang="en-US" sz="2400" dirty="0"/>
              <a:t>We often encode memories within a specific context.</a:t>
            </a:r>
          </a:p>
          <a:p>
            <a:r>
              <a:rPr lang="en-US" sz="2400" dirty="0"/>
              <a:t>Retrieving info out of that context becomes difficult.</a:t>
            </a:r>
          </a:p>
          <a:p>
            <a:endParaRPr lang="en-US" sz="2400" dirty="0"/>
          </a:p>
          <a:p>
            <a:pPr marL="0" indent="0">
              <a:buNone/>
            </a:pPr>
            <a:r>
              <a:rPr lang="en-US" sz="2400" b="1" dirty="0"/>
              <a:t>Recognition is Easier:  </a:t>
            </a:r>
            <a:r>
              <a:rPr lang="en-US" sz="2400" dirty="0"/>
              <a:t>People recognize information (e.g., images, faces) better than recalling it from scratch.</a:t>
            </a:r>
          </a:p>
          <a:p>
            <a:pPr marL="0" indent="0">
              <a:buNone/>
            </a:pPr>
            <a:endParaRPr lang="en-US" sz="2400" dirty="0"/>
          </a:p>
          <a:p>
            <a:pPr marL="0" indent="0">
              <a:buNone/>
            </a:pPr>
            <a:r>
              <a:rPr lang="en-US" sz="2400" b="1" dirty="0"/>
              <a:t>Example: </a:t>
            </a:r>
          </a:p>
          <a:p>
            <a:pPr marL="0" indent="0">
              <a:buNone/>
            </a:pPr>
            <a:r>
              <a:rPr lang="en-US" sz="2400" dirty="0"/>
              <a:t>You're trying to recall your ATM PIN while shopping online at home, but you can’t remember it.</a:t>
            </a:r>
            <a:br>
              <a:rPr lang="en-US" sz="2400" dirty="0"/>
            </a:br>
            <a:r>
              <a:rPr lang="en-US" sz="2400" dirty="0"/>
              <a:t>However, when you stand at the </a:t>
            </a:r>
            <a:r>
              <a:rPr lang="en-US" sz="2400" b="1" dirty="0"/>
              <a:t>ATM machine</a:t>
            </a:r>
            <a:r>
              <a:rPr lang="en-US" sz="2400" dirty="0"/>
              <a:t>, your fingers automatically type it in without thinking.</a:t>
            </a:r>
            <a:endParaRPr lang="en-IN" sz="2400" i="0" u="none" strike="noStrike" baseline="0" dirty="0"/>
          </a:p>
        </p:txBody>
      </p:sp>
      <p:sp>
        <p:nvSpPr>
          <p:cNvPr id="4" name="Date Placeholder 3">
            <a:extLst>
              <a:ext uri="{FF2B5EF4-FFF2-40B4-BE49-F238E27FC236}">
                <a16:creationId xmlns:a16="http://schemas.microsoft.com/office/drawing/2014/main" xmlns="" id="{2A501BF7-70D0-2E49-C271-6641BDC89126}"/>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2C029B8E-8543-A3E5-46AC-98252D91CBFA}"/>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A6FFF83-20F6-C58F-6CA2-C08A04E5B40C}"/>
              </a:ext>
            </a:extLst>
          </p:cNvPr>
          <p:cNvSpPr>
            <a:spLocks noGrp="1"/>
          </p:cNvSpPr>
          <p:nvPr>
            <p:ph type="sldNum" sz="quarter" idx="12"/>
          </p:nvPr>
        </p:nvSpPr>
        <p:spPr/>
        <p:txBody>
          <a:bodyPr/>
          <a:lstStyle/>
          <a:p>
            <a:fld id="{C4FA3F07-B4E9-4FEB-BC07-B9713C186F28}" type="slidenum">
              <a:rPr lang="en-US" smtClean="0"/>
              <a:pPr/>
              <a:t>58</a:t>
            </a:fld>
            <a:endParaRPr lang="en-US" dirty="0"/>
          </a:p>
        </p:txBody>
      </p:sp>
    </p:spTree>
    <p:extLst>
      <p:ext uri="{BB962C8B-B14F-4D97-AF65-F5344CB8AC3E}">
        <p14:creationId xmlns:p14="http://schemas.microsoft.com/office/powerpoint/2010/main" val="1248636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692E6E5-6773-6DB6-F979-40FD1CDB01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09D111C-C712-9DAB-B924-416C15B58A70}"/>
              </a:ext>
            </a:extLst>
          </p:cNvPr>
          <p:cNvSpPr>
            <a:spLocks noGrp="1"/>
          </p:cNvSpPr>
          <p:nvPr>
            <p:ph type="title"/>
          </p:nvPr>
        </p:nvSpPr>
        <p:spPr/>
        <p:txBody>
          <a:bodyPr>
            <a:normAutofit fontScale="90000"/>
          </a:bodyPr>
          <a:lstStyle/>
          <a:p>
            <a:r>
              <a:rPr lang="en-IN" sz="5400" b="1" dirty="0"/>
              <a:t>Cognition- Memory</a:t>
            </a:r>
          </a:p>
        </p:txBody>
      </p:sp>
      <p:sp>
        <p:nvSpPr>
          <p:cNvPr id="3" name="Content Placeholder 2">
            <a:extLst>
              <a:ext uri="{FF2B5EF4-FFF2-40B4-BE49-F238E27FC236}">
                <a16:creationId xmlns:a16="http://schemas.microsoft.com/office/drawing/2014/main" xmlns="" id="{A19DE8C6-E219-0FDF-4D17-982791CC0024}"/>
              </a:ext>
            </a:extLst>
          </p:cNvPr>
          <p:cNvSpPr>
            <a:spLocks noGrp="1"/>
          </p:cNvSpPr>
          <p:nvPr>
            <p:ph idx="1"/>
          </p:nvPr>
        </p:nvSpPr>
        <p:spPr>
          <a:xfrm>
            <a:off x="139700" y="1371600"/>
            <a:ext cx="11823700" cy="4876800"/>
          </a:xfrm>
        </p:spPr>
        <p:txBody>
          <a:bodyPr>
            <a:normAutofit fontScale="92500" lnSpcReduction="20000"/>
          </a:bodyPr>
          <a:lstStyle/>
          <a:p>
            <a:pPr marL="0" indent="0">
              <a:buNone/>
            </a:pPr>
            <a:r>
              <a:rPr lang="en-US" sz="2400" b="1" dirty="0"/>
              <a:t>Memory &amp; Digital Systems</a:t>
            </a:r>
          </a:p>
          <a:p>
            <a:r>
              <a:rPr lang="en-US" sz="2400" b="1" dirty="0"/>
              <a:t>Challenge: </a:t>
            </a:r>
            <a:r>
              <a:rPr lang="en-US" sz="2400" dirty="0"/>
              <a:t>Organizing thousands of digital files, photos, videos, and emails.</a:t>
            </a:r>
          </a:p>
          <a:p>
            <a:endParaRPr lang="en-US" sz="2400" dirty="0"/>
          </a:p>
          <a:p>
            <a:pPr marL="0" indent="0">
              <a:buNone/>
            </a:pPr>
            <a:r>
              <a:rPr lang="en-US" sz="2400" b="1" dirty="0"/>
              <a:t>Two memory processes:</a:t>
            </a:r>
            <a:endParaRPr lang="en-US" sz="2400" dirty="0"/>
          </a:p>
          <a:p>
            <a:r>
              <a:rPr lang="en-US" sz="2400" b="1" dirty="0"/>
              <a:t>Recall-Directed</a:t>
            </a:r>
            <a:r>
              <a:rPr lang="en-US" sz="2400" dirty="0"/>
              <a:t>: Remembering specific file names or folders.</a:t>
            </a:r>
          </a:p>
          <a:p>
            <a:r>
              <a:rPr lang="en-US" sz="2400" b="1" dirty="0"/>
              <a:t>Recognition-Based</a:t>
            </a:r>
            <a:r>
              <a:rPr lang="en-US" sz="2400" dirty="0"/>
              <a:t>: Scanning a history or thumbnails.</a:t>
            </a:r>
          </a:p>
          <a:p>
            <a:r>
              <a:rPr lang="en-US" sz="2400" b="1" dirty="0"/>
              <a:t>Design Implication: </a:t>
            </a:r>
            <a:r>
              <a:rPr lang="en-US" sz="2400" dirty="0"/>
              <a:t>Interfaces must support </a:t>
            </a:r>
            <a:r>
              <a:rPr lang="en-US" sz="2400" b="1" dirty="0"/>
              <a:t>tagging</a:t>
            </a:r>
            <a:r>
              <a:rPr lang="en-US" sz="2400" dirty="0"/>
              <a:t>, </a:t>
            </a:r>
            <a:r>
              <a:rPr lang="en-US" sz="2400" b="1" dirty="0"/>
              <a:t>time stamping</a:t>
            </a:r>
            <a:r>
              <a:rPr lang="en-US" sz="2400" dirty="0"/>
              <a:t>, </a:t>
            </a:r>
            <a:r>
              <a:rPr lang="en-US" sz="2400" b="1" dirty="0"/>
              <a:t>categories</a:t>
            </a:r>
            <a:r>
              <a:rPr lang="en-US" sz="2400" dirty="0"/>
              <a:t>, and </a:t>
            </a:r>
            <a:r>
              <a:rPr lang="en-US" sz="2400" b="1" dirty="0"/>
              <a:t>search functions</a:t>
            </a:r>
            <a:r>
              <a:rPr lang="en-US" sz="2400" dirty="0"/>
              <a:t>.</a:t>
            </a:r>
          </a:p>
          <a:p>
            <a:pPr marL="0" indent="0">
              <a:buNone/>
            </a:pPr>
            <a:endParaRPr lang="en-US" sz="2400" b="1" dirty="0"/>
          </a:p>
          <a:p>
            <a:pPr marL="0" indent="0">
              <a:buNone/>
            </a:pPr>
            <a:r>
              <a:rPr lang="en-US" sz="2400" b="1" dirty="0"/>
              <a:t>Example:</a:t>
            </a:r>
            <a:endParaRPr lang="en-US" sz="2400" dirty="0"/>
          </a:p>
          <a:p>
            <a:r>
              <a:rPr lang="en-US" sz="2400" dirty="0"/>
              <a:t>You're trying to find a PDF of your </a:t>
            </a:r>
            <a:r>
              <a:rPr lang="en-US" sz="2400" b="1" dirty="0"/>
              <a:t>semester notes</a:t>
            </a:r>
            <a:r>
              <a:rPr lang="en-US" sz="2400" dirty="0"/>
              <a:t> saved months ago. You don’t remember the exact file name.</a:t>
            </a:r>
          </a:p>
          <a:p>
            <a:r>
              <a:rPr lang="en-US" sz="2400" dirty="0"/>
              <a:t>You open your </a:t>
            </a:r>
            <a:r>
              <a:rPr lang="en-US" sz="2400" b="1" dirty="0"/>
              <a:t>Downloads folder</a:t>
            </a:r>
            <a:r>
              <a:rPr lang="en-US" sz="2400" dirty="0"/>
              <a:t>, sort by date, or glance at </a:t>
            </a:r>
            <a:r>
              <a:rPr lang="en-US" sz="2400" b="1" dirty="0"/>
              <a:t>file thumbnails</a:t>
            </a:r>
            <a:r>
              <a:rPr lang="en-US" sz="2400" dirty="0"/>
              <a:t> with visible headings and icons — and instantly recognize the file you need.</a:t>
            </a:r>
            <a:endParaRPr lang="en-IN" sz="2400" i="0" u="none" strike="noStrike" baseline="0" dirty="0"/>
          </a:p>
        </p:txBody>
      </p:sp>
      <p:sp>
        <p:nvSpPr>
          <p:cNvPr id="4" name="Date Placeholder 3">
            <a:extLst>
              <a:ext uri="{FF2B5EF4-FFF2-40B4-BE49-F238E27FC236}">
                <a16:creationId xmlns:a16="http://schemas.microsoft.com/office/drawing/2014/main" xmlns="" id="{3913D432-9690-D5D7-0335-4F346173218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8071D36A-E4BA-33D7-097D-FA1FFCCE7FC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7F2E0994-B27F-9433-9D36-1429A6FE50B9}"/>
              </a:ext>
            </a:extLst>
          </p:cNvPr>
          <p:cNvSpPr>
            <a:spLocks noGrp="1"/>
          </p:cNvSpPr>
          <p:nvPr>
            <p:ph type="sldNum" sz="quarter" idx="12"/>
          </p:nvPr>
        </p:nvSpPr>
        <p:spPr/>
        <p:txBody>
          <a:bodyPr/>
          <a:lstStyle/>
          <a:p>
            <a:fld id="{C4FA3F07-B4E9-4FEB-BC07-B9713C186F28}" type="slidenum">
              <a:rPr lang="en-US" smtClean="0"/>
              <a:pPr/>
              <a:t>59</a:t>
            </a:fld>
            <a:endParaRPr lang="en-US" dirty="0"/>
          </a:p>
        </p:txBody>
      </p:sp>
    </p:spTree>
    <p:extLst>
      <p:ext uri="{BB962C8B-B14F-4D97-AF65-F5344CB8AC3E}">
        <p14:creationId xmlns:p14="http://schemas.microsoft.com/office/powerpoint/2010/main" val="427530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438400"/>
            <a:ext cx="10363200" cy="1362075"/>
          </a:xfrm>
        </p:spPr>
        <p:txBody>
          <a:bodyPr>
            <a:normAutofit/>
          </a:bodyPr>
          <a:lstStyle/>
          <a:p>
            <a:pPr algn="ctr"/>
            <a:r>
              <a:rPr lang="en-IN" b="1" i="0" dirty="0">
                <a:effectLst/>
              </a:rPr>
              <a:t>What is the difference between software engineering and interaction design ??</a:t>
            </a:r>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dirty="0"/>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6</a:t>
            </a:fld>
            <a:endParaRPr lang="en-US" dirty="0"/>
          </a:p>
        </p:txBody>
      </p:sp>
    </p:spTree>
    <p:extLst>
      <p:ext uri="{BB962C8B-B14F-4D97-AF65-F5344CB8AC3E}">
        <p14:creationId xmlns:p14="http://schemas.microsoft.com/office/powerpoint/2010/main" val="1350113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A0F22E0-89B2-2D8D-CDBA-C26B2B711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2CA6679F-7BC8-5B4F-5FE7-7FB81F09598E}"/>
              </a:ext>
            </a:extLst>
          </p:cNvPr>
          <p:cNvSpPr>
            <a:spLocks noGrp="1"/>
          </p:cNvSpPr>
          <p:nvPr>
            <p:ph type="title"/>
          </p:nvPr>
        </p:nvSpPr>
        <p:spPr/>
        <p:txBody>
          <a:bodyPr>
            <a:normAutofit fontScale="90000"/>
          </a:bodyPr>
          <a:lstStyle/>
          <a:p>
            <a:r>
              <a:rPr lang="en-IN" sz="5400" b="1" dirty="0"/>
              <a:t>Cognition- Memory</a:t>
            </a:r>
          </a:p>
        </p:txBody>
      </p:sp>
      <p:sp>
        <p:nvSpPr>
          <p:cNvPr id="3" name="Content Placeholder 2">
            <a:extLst>
              <a:ext uri="{FF2B5EF4-FFF2-40B4-BE49-F238E27FC236}">
                <a16:creationId xmlns:a16="http://schemas.microsoft.com/office/drawing/2014/main" xmlns="" id="{4A6782A7-3208-3CBB-FDDB-099A0BC8B0DD}"/>
              </a:ext>
            </a:extLst>
          </p:cNvPr>
          <p:cNvSpPr>
            <a:spLocks noGrp="1"/>
          </p:cNvSpPr>
          <p:nvPr>
            <p:ph idx="1"/>
          </p:nvPr>
        </p:nvSpPr>
        <p:spPr>
          <a:xfrm>
            <a:off x="139700" y="1371600"/>
            <a:ext cx="11823700" cy="4876800"/>
          </a:xfrm>
        </p:spPr>
        <p:txBody>
          <a:bodyPr>
            <a:normAutofit/>
          </a:bodyPr>
          <a:lstStyle/>
          <a:p>
            <a:pPr marL="0" indent="0">
              <a:buNone/>
            </a:pPr>
            <a:r>
              <a:rPr lang="en-US" sz="2400" b="1" dirty="0"/>
              <a:t>The Magical Number 7 ± 2</a:t>
            </a:r>
          </a:p>
          <a:p>
            <a:pPr marL="0" indent="0">
              <a:buNone/>
            </a:pPr>
            <a:r>
              <a:rPr lang="en-US" sz="2400" b="1" dirty="0"/>
              <a:t>Theory by Miller (1956):</a:t>
            </a:r>
            <a:endParaRPr lang="en-US" sz="2400" dirty="0"/>
          </a:p>
          <a:p>
            <a:r>
              <a:rPr lang="en-US" sz="2400" dirty="0"/>
              <a:t>Short-term memory can hold </a:t>
            </a:r>
            <a:r>
              <a:rPr lang="en-US" sz="2400" b="1" dirty="0"/>
              <a:t>5 to 9 chunks</a:t>
            </a:r>
            <a:r>
              <a:rPr lang="en-US" sz="2400" dirty="0"/>
              <a:t> of information.</a:t>
            </a:r>
          </a:p>
          <a:p>
            <a:r>
              <a:rPr lang="en-US" sz="2400" dirty="0"/>
              <a:t>A chunk could be a number, word, or concept.</a:t>
            </a:r>
          </a:p>
          <a:p>
            <a:endParaRPr lang="en-US" sz="2400" dirty="0"/>
          </a:p>
          <a:p>
            <a:pPr marL="0" indent="0">
              <a:buNone/>
            </a:pPr>
            <a:r>
              <a:rPr lang="en-US" sz="2400" b="1" dirty="0"/>
              <a:t>Misapplication:  </a:t>
            </a:r>
            <a:r>
              <a:rPr lang="en-US" sz="2400" dirty="0"/>
              <a:t>Designers mistakenly use this to limit menu items, bullets, or tabs on screens.</a:t>
            </a:r>
          </a:p>
          <a:p>
            <a:pPr marL="0" indent="0">
              <a:buNone/>
            </a:pPr>
            <a:r>
              <a:rPr lang="en-US" sz="2400" b="1" dirty="0"/>
              <a:t>Correct Understanding:  </a:t>
            </a:r>
            <a:r>
              <a:rPr lang="en-US" sz="2400" dirty="0"/>
              <a:t>Visual items can be scanned repeatedly – not subject to memory limits.</a:t>
            </a:r>
          </a:p>
          <a:p>
            <a:pPr marL="0" indent="0">
              <a:buNone/>
            </a:pPr>
            <a:endParaRPr lang="en-US" sz="2400" dirty="0"/>
          </a:p>
          <a:p>
            <a:pPr marL="0" indent="0">
              <a:buNone/>
            </a:pPr>
            <a:r>
              <a:rPr lang="en-US" sz="2400" b="1" dirty="0"/>
              <a:t>Example: </a:t>
            </a:r>
            <a:r>
              <a:rPr lang="en-US" sz="2400" dirty="0"/>
              <a:t>Scanning 20 icons on a toolbar is easier than trying to remember them from hearing.</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4C7F7CA5-5CD1-6B7F-8646-CC968F531F40}"/>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96189A76-91D1-2B24-990B-D31CBEC5E974}"/>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57151DEE-1FA9-93E5-1701-F38B8CB74DDE}"/>
              </a:ext>
            </a:extLst>
          </p:cNvPr>
          <p:cNvSpPr>
            <a:spLocks noGrp="1"/>
          </p:cNvSpPr>
          <p:nvPr>
            <p:ph type="sldNum" sz="quarter" idx="12"/>
          </p:nvPr>
        </p:nvSpPr>
        <p:spPr/>
        <p:txBody>
          <a:bodyPr/>
          <a:lstStyle/>
          <a:p>
            <a:fld id="{C4FA3F07-B4E9-4FEB-BC07-B9713C186F28}" type="slidenum">
              <a:rPr lang="en-US" smtClean="0"/>
              <a:pPr/>
              <a:t>60</a:t>
            </a:fld>
            <a:endParaRPr lang="en-US" dirty="0"/>
          </a:p>
        </p:txBody>
      </p:sp>
    </p:spTree>
    <p:extLst>
      <p:ext uri="{BB962C8B-B14F-4D97-AF65-F5344CB8AC3E}">
        <p14:creationId xmlns:p14="http://schemas.microsoft.com/office/powerpoint/2010/main" val="980303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F41F46D-05DC-119C-CF65-6A70CEBD0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31F79AC-C691-7301-DC50-B64A20F4B379}"/>
              </a:ext>
            </a:extLst>
          </p:cNvPr>
          <p:cNvSpPr>
            <a:spLocks noGrp="1"/>
          </p:cNvSpPr>
          <p:nvPr>
            <p:ph type="title"/>
          </p:nvPr>
        </p:nvSpPr>
        <p:spPr/>
        <p:txBody>
          <a:bodyPr>
            <a:normAutofit fontScale="90000"/>
          </a:bodyPr>
          <a:lstStyle/>
          <a:p>
            <a:r>
              <a:rPr lang="en-IN" sz="5400" b="1" dirty="0"/>
              <a:t>Cognition- Memory</a:t>
            </a:r>
          </a:p>
        </p:txBody>
      </p:sp>
      <p:sp>
        <p:nvSpPr>
          <p:cNvPr id="3" name="Content Placeholder 2">
            <a:extLst>
              <a:ext uri="{FF2B5EF4-FFF2-40B4-BE49-F238E27FC236}">
                <a16:creationId xmlns:a16="http://schemas.microsoft.com/office/drawing/2014/main" xmlns="" id="{14A56FB9-4542-6557-6C26-08D35DFCA3EE}"/>
              </a:ext>
            </a:extLst>
          </p:cNvPr>
          <p:cNvSpPr>
            <a:spLocks noGrp="1"/>
          </p:cNvSpPr>
          <p:nvPr>
            <p:ph idx="1"/>
          </p:nvPr>
        </p:nvSpPr>
        <p:spPr>
          <a:xfrm>
            <a:off x="139700" y="1371600"/>
            <a:ext cx="11823700" cy="4876800"/>
          </a:xfrm>
        </p:spPr>
        <p:txBody>
          <a:bodyPr>
            <a:normAutofit/>
          </a:bodyPr>
          <a:lstStyle/>
          <a:p>
            <a:pPr marL="0" indent="0">
              <a:buNone/>
            </a:pPr>
            <a:r>
              <a:rPr lang="en-US" sz="2400" b="1" dirty="0"/>
              <a:t>Memory Load in Real Life – Phone Banking</a:t>
            </a:r>
          </a:p>
          <a:p>
            <a:r>
              <a:rPr lang="en-US" sz="2400" b="1" dirty="0"/>
              <a:t>Scenario: </a:t>
            </a:r>
            <a:r>
              <a:rPr lang="en-US" sz="2400" dirty="0"/>
              <a:t>Banks ask for random letters of a password to ensure security.</a:t>
            </a:r>
          </a:p>
          <a:p>
            <a:endParaRPr lang="en-US" sz="2400" dirty="0"/>
          </a:p>
          <a:p>
            <a:r>
              <a:rPr lang="en-US" sz="2400" b="1" dirty="0"/>
              <a:t>Cognitive Load: </a:t>
            </a:r>
            <a:r>
              <a:rPr lang="en-US" sz="2400" dirty="0"/>
              <a:t>Users must mentally count and recall, causing stress.</a:t>
            </a:r>
          </a:p>
          <a:p>
            <a:endParaRPr lang="en-US" sz="2400" dirty="0"/>
          </a:p>
          <a:p>
            <a:r>
              <a:rPr lang="en-US" sz="2400" b="1" dirty="0"/>
              <a:t>Coping Strategy: </a:t>
            </a:r>
            <a:r>
              <a:rPr lang="en-US" sz="2400" dirty="0"/>
              <a:t>People often write it down, defeating the purpose of security.</a:t>
            </a:r>
          </a:p>
          <a:p>
            <a:endParaRPr lang="en-US" sz="2400" dirty="0"/>
          </a:p>
          <a:p>
            <a:r>
              <a:rPr lang="en-US" sz="2400" b="1" dirty="0"/>
              <a:t>Design Suggestion:  </a:t>
            </a:r>
            <a:r>
              <a:rPr lang="en-US" sz="2400" dirty="0"/>
              <a:t>Use secure pattern-based or biometric login methods that reduce memory burden.</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F13695B0-17F4-DC5E-C34A-5F9C7499CE9D}"/>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9760F732-69B9-A9C4-3CF9-6FD3951B784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DCC9C373-D366-1D1A-1A2E-F675FB62BE46}"/>
              </a:ext>
            </a:extLst>
          </p:cNvPr>
          <p:cNvSpPr>
            <a:spLocks noGrp="1"/>
          </p:cNvSpPr>
          <p:nvPr>
            <p:ph type="sldNum" sz="quarter" idx="12"/>
          </p:nvPr>
        </p:nvSpPr>
        <p:spPr/>
        <p:txBody>
          <a:bodyPr/>
          <a:lstStyle/>
          <a:p>
            <a:fld id="{C4FA3F07-B4E9-4FEB-BC07-B9713C186F28}" type="slidenum">
              <a:rPr lang="en-US" smtClean="0"/>
              <a:pPr/>
              <a:t>61</a:t>
            </a:fld>
            <a:endParaRPr lang="en-US" dirty="0"/>
          </a:p>
        </p:txBody>
      </p:sp>
    </p:spTree>
    <p:extLst>
      <p:ext uri="{BB962C8B-B14F-4D97-AF65-F5344CB8AC3E}">
        <p14:creationId xmlns:p14="http://schemas.microsoft.com/office/powerpoint/2010/main" val="676745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444F2F1-F2C6-E54B-806F-981171638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6C1AA68-DF00-B372-C3E9-C82C65A3AA58}"/>
              </a:ext>
            </a:extLst>
          </p:cNvPr>
          <p:cNvSpPr>
            <a:spLocks noGrp="1"/>
          </p:cNvSpPr>
          <p:nvPr>
            <p:ph type="title"/>
          </p:nvPr>
        </p:nvSpPr>
        <p:spPr/>
        <p:txBody>
          <a:bodyPr>
            <a:normAutofit fontScale="90000"/>
          </a:bodyPr>
          <a:lstStyle/>
          <a:p>
            <a:r>
              <a:rPr lang="en-IN" sz="5400" b="1" dirty="0"/>
              <a:t>Cognition- Memory</a:t>
            </a:r>
          </a:p>
        </p:txBody>
      </p:sp>
      <p:sp>
        <p:nvSpPr>
          <p:cNvPr id="3" name="Content Placeholder 2">
            <a:extLst>
              <a:ext uri="{FF2B5EF4-FFF2-40B4-BE49-F238E27FC236}">
                <a16:creationId xmlns:a16="http://schemas.microsoft.com/office/drawing/2014/main" xmlns="" id="{803E656E-62C7-FDF5-49C7-CBAB210CF7D5}"/>
              </a:ext>
            </a:extLst>
          </p:cNvPr>
          <p:cNvSpPr>
            <a:spLocks noGrp="1"/>
          </p:cNvSpPr>
          <p:nvPr>
            <p:ph idx="1"/>
          </p:nvPr>
        </p:nvSpPr>
        <p:spPr>
          <a:xfrm>
            <a:off x="139700" y="1371600"/>
            <a:ext cx="11823700" cy="4876800"/>
          </a:xfrm>
        </p:spPr>
        <p:txBody>
          <a:bodyPr>
            <a:normAutofit/>
          </a:bodyPr>
          <a:lstStyle/>
          <a:p>
            <a:pPr marL="0" indent="0">
              <a:buNone/>
            </a:pPr>
            <a:r>
              <a:rPr lang="en-US" sz="2400" b="1" dirty="0"/>
              <a:t>Design Implications for Memory</a:t>
            </a:r>
          </a:p>
          <a:p>
            <a:r>
              <a:rPr lang="en-US" sz="2400" dirty="0"/>
              <a:t>Don’t overload users with complex sequences.</a:t>
            </a:r>
          </a:p>
          <a:p>
            <a:r>
              <a:rPr lang="en-US" sz="2400" dirty="0"/>
              <a:t>Promote </a:t>
            </a:r>
            <a:r>
              <a:rPr lang="en-US" sz="2400" b="1" dirty="0"/>
              <a:t>recognition over recall</a:t>
            </a:r>
            <a:r>
              <a:rPr lang="en-US" sz="2400" dirty="0"/>
              <a:t> (e.g., menus with icons).</a:t>
            </a:r>
          </a:p>
          <a:p>
            <a:r>
              <a:rPr lang="en-US" sz="2400" dirty="0"/>
              <a:t>Provide </a:t>
            </a:r>
            <a:r>
              <a:rPr lang="en-US" sz="2400" b="1" dirty="0"/>
              <a:t>multiple ways to encode</a:t>
            </a:r>
            <a:r>
              <a:rPr lang="en-US" sz="2400" dirty="0"/>
              <a:t> (tags, timestamps, categories).</a:t>
            </a:r>
          </a:p>
          <a:p>
            <a:r>
              <a:rPr lang="en-US" sz="2400" dirty="0"/>
              <a:t>Use </a:t>
            </a:r>
            <a:r>
              <a:rPr lang="en-US" sz="2400" b="1" dirty="0"/>
              <a:t>consistent UI layouts</a:t>
            </a:r>
            <a:r>
              <a:rPr lang="en-US" sz="2400" dirty="0"/>
              <a:t> to help form habits.</a:t>
            </a:r>
          </a:p>
          <a:p>
            <a:r>
              <a:rPr lang="en-US" sz="2400" dirty="0"/>
              <a:t>Avoid asking users to remember obscure or random information.</a:t>
            </a:r>
          </a:p>
          <a:p>
            <a:pPr marL="0" indent="0">
              <a:buNone/>
            </a:pPr>
            <a:endParaRPr lang="en-US" sz="2400" b="1" dirty="0"/>
          </a:p>
          <a:p>
            <a:pPr marL="0" indent="0">
              <a:buNone/>
            </a:pPr>
            <a:r>
              <a:rPr lang="en-US" sz="2400" b="1" dirty="0"/>
              <a:t>Quote to End:</a:t>
            </a:r>
            <a:r>
              <a:rPr lang="en-US" sz="2400" dirty="0"/>
              <a:t/>
            </a:r>
            <a:br>
              <a:rPr lang="en-US" sz="2400" dirty="0"/>
            </a:br>
            <a:r>
              <a:rPr lang="en-US" sz="2400" i="1" dirty="0"/>
              <a:t>"Design should reduce memory effort, not increase it."</a:t>
            </a:r>
            <a:r>
              <a:rPr lang="en-US" sz="2400" dirty="0"/>
              <a:t> – UX Principle</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431C4D4E-1FC7-2992-E6BD-6DEBBA65EE7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70114616-D37D-B8CC-BC2E-FE2E4F879F81}"/>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9B2C84AD-27AC-511D-EF24-E612506B36F2}"/>
              </a:ext>
            </a:extLst>
          </p:cNvPr>
          <p:cNvSpPr>
            <a:spLocks noGrp="1"/>
          </p:cNvSpPr>
          <p:nvPr>
            <p:ph type="sldNum" sz="quarter" idx="12"/>
          </p:nvPr>
        </p:nvSpPr>
        <p:spPr/>
        <p:txBody>
          <a:bodyPr/>
          <a:lstStyle/>
          <a:p>
            <a:fld id="{C4FA3F07-B4E9-4FEB-BC07-B9713C186F28}" type="slidenum">
              <a:rPr lang="en-US" smtClean="0"/>
              <a:pPr/>
              <a:t>62</a:t>
            </a:fld>
            <a:endParaRPr lang="en-US" dirty="0"/>
          </a:p>
        </p:txBody>
      </p:sp>
    </p:spTree>
    <p:extLst>
      <p:ext uri="{BB962C8B-B14F-4D97-AF65-F5344CB8AC3E}">
        <p14:creationId xmlns:p14="http://schemas.microsoft.com/office/powerpoint/2010/main" val="2298753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9EB7207-3FC6-3612-9D45-9505871F9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640376E-33BC-6275-AACE-B048D8AF5367}"/>
              </a:ext>
            </a:extLst>
          </p:cNvPr>
          <p:cNvSpPr>
            <a:spLocks noGrp="1"/>
          </p:cNvSpPr>
          <p:nvPr>
            <p:ph type="title"/>
          </p:nvPr>
        </p:nvSpPr>
        <p:spPr/>
        <p:txBody>
          <a:bodyPr>
            <a:normAutofit fontScale="90000"/>
          </a:bodyPr>
          <a:lstStyle/>
          <a:p>
            <a:r>
              <a:rPr lang="en-IN" sz="5400" b="1" dirty="0"/>
              <a:t>Cognition - Learning</a:t>
            </a:r>
          </a:p>
        </p:txBody>
      </p:sp>
      <p:sp>
        <p:nvSpPr>
          <p:cNvPr id="3" name="Content Placeholder 2">
            <a:extLst>
              <a:ext uri="{FF2B5EF4-FFF2-40B4-BE49-F238E27FC236}">
                <a16:creationId xmlns:a16="http://schemas.microsoft.com/office/drawing/2014/main" xmlns="" id="{20B8C0E1-88D8-6A81-2BC8-03FE2D5CFAD3}"/>
              </a:ext>
            </a:extLst>
          </p:cNvPr>
          <p:cNvSpPr>
            <a:spLocks noGrp="1"/>
          </p:cNvSpPr>
          <p:nvPr>
            <p:ph idx="1"/>
          </p:nvPr>
        </p:nvSpPr>
        <p:spPr>
          <a:xfrm>
            <a:off x="139700" y="1371600"/>
            <a:ext cx="11823700" cy="4876800"/>
          </a:xfrm>
        </p:spPr>
        <p:txBody>
          <a:bodyPr>
            <a:normAutofit/>
          </a:bodyPr>
          <a:lstStyle/>
          <a:p>
            <a:pPr marL="0" indent="0">
              <a:buNone/>
            </a:pPr>
            <a:r>
              <a:rPr lang="en-US" sz="2400" dirty="0"/>
              <a:t>Learning is the process through which users gain knowledge or skills through experience, study, or interaction.</a:t>
            </a:r>
          </a:p>
          <a:p>
            <a:pPr marL="0" indent="0">
              <a:buNone/>
            </a:pPr>
            <a:endParaRPr lang="en-US" sz="2400" dirty="0"/>
          </a:p>
          <a:p>
            <a:pPr marL="0" indent="0">
              <a:buNone/>
            </a:pPr>
            <a:r>
              <a:rPr lang="en-US" sz="2400" b="1" dirty="0"/>
              <a:t>Key Insight: </a:t>
            </a:r>
            <a:r>
              <a:rPr lang="en-US" sz="2400" dirty="0"/>
              <a:t>People </a:t>
            </a:r>
            <a:r>
              <a:rPr lang="en-US" sz="2400" b="1" dirty="0"/>
              <a:t>learn better by doing</a:t>
            </a:r>
            <a:r>
              <a:rPr lang="en-US" sz="2400" dirty="0"/>
              <a:t> rather than by reading static manuals.</a:t>
            </a:r>
          </a:p>
          <a:p>
            <a:pPr marL="0" indent="0">
              <a:buNone/>
            </a:pPr>
            <a:endParaRPr lang="en-US" sz="2400" dirty="0"/>
          </a:p>
          <a:p>
            <a:pPr marL="0" indent="0">
              <a:buNone/>
            </a:pPr>
            <a:r>
              <a:rPr lang="en-US" sz="2400" b="1" dirty="0"/>
              <a:t>Why it matters in UI/UX: </a:t>
            </a:r>
            <a:r>
              <a:rPr lang="en-US" sz="2400" dirty="0"/>
              <a:t>Interfaces that allow </a:t>
            </a:r>
            <a:r>
              <a:rPr lang="en-US" sz="2400" b="1" dirty="0"/>
              <a:t>exploration</a:t>
            </a:r>
            <a:r>
              <a:rPr lang="en-US" sz="2400" dirty="0"/>
              <a:t>, </a:t>
            </a:r>
            <a:r>
              <a:rPr lang="en-US" sz="2400" b="1" dirty="0"/>
              <a:t>experimentation</a:t>
            </a:r>
            <a:r>
              <a:rPr lang="en-US" sz="2400" dirty="0"/>
              <a:t>, and </a:t>
            </a:r>
            <a:r>
              <a:rPr lang="en-US" sz="2400" b="1" dirty="0"/>
              <a:t>undo actions</a:t>
            </a:r>
            <a:r>
              <a:rPr lang="en-US" sz="2400" dirty="0"/>
              <a:t> support </a:t>
            </a:r>
            <a:r>
              <a:rPr lang="en-US" sz="2400" b="1" dirty="0"/>
              <a:t>active learning</a:t>
            </a:r>
            <a:r>
              <a:rPr lang="en-US" sz="2400" dirty="0"/>
              <a:t>.</a:t>
            </a:r>
          </a:p>
          <a:p>
            <a:pPr marL="0" indent="0">
              <a:buNone/>
            </a:pPr>
            <a:endParaRPr lang="en-US" sz="2400" dirty="0"/>
          </a:p>
          <a:p>
            <a:pPr marL="0" indent="0">
              <a:buNone/>
            </a:pPr>
            <a:r>
              <a:rPr lang="en-US" sz="2400" b="1" dirty="0"/>
              <a:t>Example: </a:t>
            </a:r>
            <a:r>
              <a:rPr lang="en-US" sz="2400" dirty="0"/>
              <a:t>A new photo editing app that allows trial-and-error with “Undo” helps users learn better than a written tutorial.</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6AE5274C-4DA0-D087-F6E6-DA1DD8F35F4E}"/>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C97D1C75-1A2C-1217-43FB-FB8073D90EE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F2E03D3-FE83-1604-A35D-7ECA3F88E5A1}"/>
              </a:ext>
            </a:extLst>
          </p:cNvPr>
          <p:cNvSpPr>
            <a:spLocks noGrp="1"/>
          </p:cNvSpPr>
          <p:nvPr>
            <p:ph type="sldNum" sz="quarter" idx="12"/>
          </p:nvPr>
        </p:nvSpPr>
        <p:spPr/>
        <p:txBody>
          <a:bodyPr/>
          <a:lstStyle/>
          <a:p>
            <a:fld id="{C4FA3F07-B4E9-4FEB-BC07-B9713C186F28}" type="slidenum">
              <a:rPr lang="en-US" smtClean="0"/>
              <a:pPr/>
              <a:t>63</a:t>
            </a:fld>
            <a:endParaRPr lang="en-US" dirty="0"/>
          </a:p>
        </p:txBody>
      </p:sp>
    </p:spTree>
    <p:extLst>
      <p:ext uri="{BB962C8B-B14F-4D97-AF65-F5344CB8AC3E}">
        <p14:creationId xmlns:p14="http://schemas.microsoft.com/office/powerpoint/2010/main" val="3771158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E49C63E-E0EE-694D-D6CD-5392835FE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EADF26A-8EBE-8C07-6307-925DED66F332}"/>
              </a:ext>
            </a:extLst>
          </p:cNvPr>
          <p:cNvSpPr>
            <a:spLocks noGrp="1"/>
          </p:cNvSpPr>
          <p:nvPr>
            <p:ph type="title"/>
          </p:nvPr>
        </p:nvSpPr>
        <p:spPr/>
        <p:txBody>
          <a:bodyPr>
            <a:normAutofit fontScale="90000"/>
          </a:bodyPr>
          <a:lstStyle/>
          <a:p>
            <a:r>
              <a:rPr lang="en-IN" sz="5400" b="1" dirty="0"/>
              <a:t>Cognition - Learning</a:t>
            </a:r>
          </a:p>
        </p:txBody>
      </p:sp>
      <p:sp>
        <p:nvSpPr>
          <p:cNvPr id="3" name="Content Placeholder 2">
            <a:extLst>
              <a:ext uri="{FF2B5EF4-FFF2-40B4-BE49-F238E27FC236}">
                <a16:creationId xmlns:a16="http://schemas.microsoft.com/office/drawing/2014/main" xmlns="" id="{1C5644C6-FC9A-9B1A-6410-6646EC1032A4}"/>
              </a:ext>
            </a:extLst>
          </p:cNvPr>
          <p:cNvSpPr>
            <a:spLocks noGrp="1"/>
          </p:cNvSpPr>
          <p:nvPr>
            <p:ph idx="1"/>
          </p:nvPr>
        </p:nvSpPr>
        <p:spPr>
          <a:xfrm>
            <a:off x="139700" y="1371600"/>
            <a:ext cx="11823700" cy="4876800"/>
          </a:xfrm>
        </p:spPr>
        <p:txBody>
          <a:bodyPr>
            <a:normAutofit fontScale="92500" lnSpcReduction="20000"/>
          </a:bodyPr>
          <a:lstStyle/>
          <a:p>
            <a:pPr marL="0" indent="0">
              <a:buNone/>
            </a:pPr>
            <a:r>
              <a:rPr lang="en-US" sz="2400" b="1" dirty="0"/>
              <a:t>Benefits of Interactive Technologies in Learning</a:t>
            </a:r>
          </a:p>
          <a:p>
            <a:r>
              <a:rPr lang="en-US" sz="2400" b="1" dirty="0"/>
              <a:t>Technologies that aid learning:</a:t>
            </a:r>
            <a:endParaRPr lang="en-US" sz="2400" dirty="0"/>
          </a:p>
          <a:p>
            <a:r>
              <a:rPr lang="en-US" sz="2400" dirty="0"/>
              <a:t>Web-based learning platforms</a:t>
            </a:r>
          </a:p>
          <a:p>
            <a:r>
              <a:rPr lang="en-US" sz="2400" dirty="0"/>
              <a:t>eLearning systems</a:t>
            </a:r>
          </a:p>
          <a:p>
            <a:r>
              <a:rPr lang="en-US" sz="2400" dirty="0"/>
              <a:t>Multimedia tools</a:t>
            </a:r>
          </a:p>
          <a:p>
            <a:r>
              <a:rPr lang="en-US" sz="2400" dirty="0"/>
              <a:t>Virtual Reality (VR)</a:t>
            </a:r>
          </a:p>
          <a:p>
            <a:pPr marL="0" indent="0">
              <a:buNone/>
            </a:pPr>
            <a:r>
              <a:rPr lang="en-US" sz="2400" b="1" dirty="0"/>
              <a:t>Advantage: </a:t>
            </a:r>
            <a:r>
              <a:rPr lang="en-US" sz="2400" dirty="0"/>
              <a:t>They offer </a:t>
            </a:r>
            <a:r>
              <a:rPr lang="en-US" sz="2400" b="1" dirty="0"/>
              <a:t>multiple representations</a:t>
            </a:r>
            <a:r>
              <a:rPr lang="en-US" sz="2400" dirty="0"/>
              <a:t> of a concept – graph, formula, animation, sound – making abstract concepts easier to understand.</a:t>
            </a:r>
          </a:p>
          <a:p>
            <a:pPr marL="0" indent="0">
              <a:buNone/>
            </a:pPr>
            <a:endParaRPr lang="en-US" sz="2400" dirty="0"/>
          </a:p>
          <a:p>
            <a:pPr marL="0" indent="0">
              <a:buNone/>
            </a:pPr>
            <a:r>
              <a:rPr lang="en-US" sz="2400" b="1" dirty="0"/>
              <a:t>Example: </a:t>
            </a:r>
            <a:r>
              <a:rPr lang="en-US" sz="2400" dirty="0"/>
              <a:t>A </a:t>
            </a:r>
            <a:r>
              <a:rPr lang="en-US" sz="2400" b="1" dirty="0"/>
              <a:t>language learning app</a:t>
            </a:r>
            <a:r>
              <a:rPr lang="en-US" sz="2400" dirty="0"/>
              <a:t> like </a:t>
            </a:r>
            <a:r>
              <a:rPr lang="en-US" sz="2400" i="1" dirty="0"/>
              <a:t>Duolingo</a:t>
            </a:r>
            <a:r>
              <a:rPr lang="en-US" sz="2400" dirty="0"/>
              <a:t> teaches vocabulary using </a:t>
            </a:r>
            <a:r>
              <a:rPr lang="en-US" sz="2400" b="1" dirty="0"/>
              <a:t>multiple representations</a:t>
            </a:r>
            <a:r>
              <a:rPr lang="en-US" sz="2400" dirty="0"/>
              <a:t>:</a:t>
            </a:r>
          </a:p>
          <a:p>
            <a:r>
              <a:rPr lang="en-US" sz="2400" dirty="0"/>
              <a:t>A </a:t>
            </a:r>
            <a:r>
              <a:rPr lang="en-US" sz="2400" b="1" dirty="0"/>
              <a:t>word in text</a:t>
            </a:r>
            <a:r>
              <a:rPr lang="en-US" sz="2400" dirty="0"/>
              <a:t>,</a:t>
            </a:r>
          </a:p>
          <a:p>
            <a:r>
              <a:rPr lang="en-US" sz="2400" dirty="0"/>
              <a:t>An accompanying </a:t>
            </a:r>
            <a:r>
              <a:rPr lang="en-US" sz="2400" b="1" dirty="0"/>
              <a:t>image</a:t>
            </a:r>
            <a:r>
              <a:rPr lang="en-US" sz="2400" dirty="0"/>
              <a:t>,</a:t>
            </a:r>
          </a:p>
          <a:p>
            <a:r>
              <a:rPr lang="en-US" sz="2400" b="1" dirty="0"/>
              <a:t>Audio pronunciation</a:t>
            </a:r>
            <a:r>
              <a:rPr lang="en-US" sz="2400" dirty="0"/>
              <a:t>,</a:t>
            </a:r>
          </a:p>
          <a:p>
            <a:r>
              <a:rPr lang="en-US" sz="2400" dirty="0"/>
              <a:t>And a </a:t>
            </a:r>
            <a:r>
              <a:rPr lang="en-US" sz="2400" b="1" dirty="0"/>
              <a:t>sentence usage</a:t>
            </a:r>
            <a:r>
              <a:rPr lang="en-US" sz="2400" dirty="0"/>
              <a:t> example.</a:t>
            </a:r>
          </a:p>
        </p:txBody>
      </p:sp>
      <p:sp>
        <p:nvSpPr>
          <p:cNvPr id="4" name="Date Placeholder 3">
            <a:extLst>
              <a:ext uri="{FF2B5EF4-FFF2-40B4-BE49-F238E27FC236}">
                <a16:creationId xmlns:a16="http://schemas.microsoft.com/office/drawing/2014/main" xmlns="" id="{30ED5503-F269-D168-E4A2-210D83D2C9C5}"/>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093B8F4A-3902-131D-9F7E-24EB8ADC209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CED90D63-CC86-0C52-35F2-1D45AC94A96E}"/>
              </a:ext>
            </a:extLst>
          </p:cNvPr>
          <p:cNvSpPr>
            <a:spLocks noGrp="1"/>
          </p:cNvSpPr>
          <p:nvPr>
            <p:ph type="sldNum" sz="quarter" idx="12"/>
          </p:nvPr>
        </p:nvSpPr>
        <p:spPr/>
        <p:txBody>
          <a:bodyPr/>
          <a:lstStyle/>
          <a:p>
            <a:fld id="{C4FA3F07-B4E9-4FEB-BC07-B9713C186F28}" type="slidenum">
              <a:rPr lang="en-US" smtClean="0"/>
              <a:pPr/>
              <a:t>64</a:t>
            </a:fld>
            <a:endParaRPr lang="en-US" dirty="0"/>
          </a:p>
        </p:txBody>
      </p:sp>
    </p:spTree>
    <p:extLst>
      <p:ext uri="{BB962C8B-B14F-4D97-AF65-F5344CB8AC3E}">
        <p14:creationId xmlns:p14="http://schemas.microsoft.com/office/powerpoint/2010/main" val="4290392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F28AA07-5C7E-B78A-4F26-895D5D060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492AB95-87D1-02DE-1F2C-B5A0530F79F9}"/>
              </a:ext>
            </a:extLst>
          </p:cNvPr>
          <p:cNvSpPr>
            <a:spLocks noGrp="1"/>
          </p:cNvSpPr>
          <p:nvPr>
            <p:ph type="title"/>
          </p:nvPr>
        </p:nvSpPr>
        <p:spPr/>
        <p:txBody>
          <a:bodyPr>
            <a:normAutofit fontScale="90000"/>
          </a:bodyPr>
          <a:lstStyle/>
          <a:p>
            <a:r>
              <a:rPr lang="en-IN" sz="5400" b="1" dirty="0"/>
              <a:t>Cognition - Learning</a:t>
            </a:r>
          </a:p>
        </p:txBody>
      </p:sp>
      <p:sp>
        <p:nvSpPr>
          <p:cNvPr id="3" name="Content Placeholder 2">
            <a:extLst>
              <a:ext uri="{FF2B5EF4-FFF2-40B4-BE49-F238E27FC236}">
                <a16:creationId xmlns:a16="http://schemas.microsoft.com/office/drawing/2014/main" xmlns="" id="{E19ED32A-4816-9BB1-7784-AA871F64A014}"/>
              </a:ext>
            </a:extLst>
          </p:cNvPr>
          <p:cNvSpPr>
            <a:spLocks noGrp="1"/>
          </p:cNvSpPr>
          <p:nvPr>
            <p:ph idx="1"/>
          </p:nvPr>
        </p:nvSpPr>
        <p:spPr>
          <a:xfrm>
            <a:off x="139700" y="1371600"/>
            <a:ext cx="11823700" cy="4876800"/>
          </a:xfrm>
        </p:spPr>
        <p:txBody>
          <a:bodyPr>
            <a:normAutofit/>
          </a:bodyPr>
          <a:lstStyle/>
          <a:p>
            <a:pPr marL="0" indent="0">
              <a:buNone/>
            </a:pPr>
            <a:r>
              <a:rPr lang="en-US" sz="2400" b="1" dirty="0" err="1"/>
              <a:t>Dynalinking</a:t>
            </a:r>
            <a:r>
              <a:rPr lang="en-US" sz="2400" b="1" dirty="0"/>
              <a:t> – Bridging Abstract &amp; Concrete</a:t>
            </a:r>
          </a:p>
          <a:p>
            <a:r>
              <a:rPr lang="en-US" sz="2400" dirty="0"/>
              <a:t>A method that links abstract concepts (like diagrams) to </a:t>
            </a:r>
            <a:r>
              <a:rPr lang="en-US" sz="2400" b="1" dirty="0"/>
              <a:t>concrete simulations</a:t>
            </a:r>
            <a:r>
              <a:rPr lang="en-US" sz="2400" dirty="0"/>
              <a:t> dynamically.</a:t>
            </a:r>
          </a:p>
          <a:p>
            <a:r>
              <a:rPr lang="en-US" sz="2400" dirty="0"/>
              <a:t>Changes in one are reflected in the other in real-time.</a:t>
            </a:r>
          </a:p>
          <a:p>
            <a:endParaRPr lang="en-US" sz="2400" dirty="0"/>
          </a:p>
          <a:p>
            <a:r>
              <a:rPr lang="en-US" sz="2400" b="1" dirty="0"/>
              <a:t>Educational Impact: </a:t>
            </a:r>
            <a:r>
              <a:rPr lang="en-US" sz="2400" dirty="0"/>
              <a:t>Helps students better understand relationships between theory and application.</a:t>
            </a:r>
          </a:p>
          <a:p>
            <a:endParaRPr lang="en-US" sz="2400" dirty="0"/>
          </a:p>
          <a:p>
            <a:r>
              <a:rPr lang="en-US" sz="2400" b="1" dirty="0"/>
              <a:t>Example:  </a:t>
            </a:r>
            <a:r>
              <a:rPr lang="en-US" sz="2400" dirty="0"/>
              <a:t>In </a:t>
            </a:r>
            <a:r>
              <a:rPr lang="en-US" sz="2400" b="1" dirty="0" err="1"/>
              <a:t>Pondworld</a:t>
            </a:r>
            <a:r>
              <a:rPr lang="en-US" sz="2400" dirty="0"/>
              <a:t>, children see a simulation of organisms eating each other while the </a:t>
            </a:r>
            <a:r>
              <a:rPr lang="en-US" sz="2400" b="1" dirty="0"/>
              <a:t>food web diagram</a:t>
            </a:r>
            <a:r>
              <a:rPr lang="en-US" sz="2400" dirty="0"/>
              <a:t> updates live, and audio cues like “chomp!” reinforce attention.</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73914111-F57A-BA87-0303-A5CB0B146AFF}"/>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CDC5A435-9C71-01A6-B842-254A7D7E63C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21AA526-E794-4AAD-F8AC-8903049258E7}"/>
              </a:ext>
            </a:extLst>
          </p:cNvPr>
          <p:cNvSpPr>
            <a:spLocks noGrp="1"/>
          </p:cNvSpPr>
          <p:nvPr>
            <p:ph type="sldNum" sz="quarter" idx="12"/>
          </p:nvPr>
        </p:nvSpPr>
        <p:spPr/>
        <p:txBody>
          <a:bodyPr/>
          <a:lstStyle/>
          <a:p>
            <a:fld id="{C4FA3F07-B4E9-4FEB-BC07-B9713C186F28}" type="slidenum">
              <a:rPr lang="en-US" smtClean="0"/>
              <a:pPr/>
              <a:t>65</a:t>
            </a:fld>
            <a:endParaRPr lang="en-US" dirty="0"/>
          </a:p>
        </p:txBody>
      </p:sp>
    </p:spTree>
    <p:extLst>
      <p:ext uri="{BB962C8B-B14F-4D97-AF65-F5344CB8AC3E}">
        <p14:creationId xmlns:p14="http://schemas.microsoft.com/office/powerpoint/2010/main" val="4251430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12E273E-BC2F-27E1-E821-BA215A0F1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8AEEC41-0348-430B-C2C4-CF09FF320860}"/>
              </a:ext>
            </a:extLst>
          </p:cNvPr>
          <p:cNvSpPr>
            <a:spLocks noGrp="1"/>
          </p:cNvSpPr>
          <p:nvPr>
            <p:ph type="title"/>
          </p:nvPr>
        </p:nvSpPr>
        <p:spPr/>
        <p:txBody>
          <a:bodyPr>
            <a:normAutofit fontScale="90000"/>
          </a:bodyPr>
          <a:lstStyle/>
          <a:p>
            <a:r>
              <a:rPr lang="en-IN" sz="5400" b="1" dirty="0"/>
              <a:t>Cognition - Learning</a:t>
            </a:r>
          </a:p>
        </p:txBody>
      </p:sp>
      <p:sp>
        <p:nvSpPr>
          <p:cNvPr id="3" name="Content Placeholder 2">
            <a:extLst>
              <a:ext uri="{FF2B5EF4-FFF2-40B4-BE49-F238E27FC236}">
                <a16:creationId xmlns:a16="http://schemas.microsoft.com/office/drawing/2014/main" xmlns="" id="{70B2A179-EB2E-B127-C618-2B4E1C7EBB69}"/>
              </a:ext>
            </a:extLst>
          </p:cNvPr>
          <p:cNvSpPr>
            <a:spLocks noGrp="1"/>
          </p:cNvSpPr>
          <p:nvPr>
            <p:ph idx="1"/>
          </p:nvPr>
        </p:nvSpPr>
        <p:spPr>
          <a:xfrm>
            <a:off x="139700" y="1371600"/>
            <a:ext cx="11823700" cy="4876800"/>
          </a:xfrm>
        </p:spPr>
        <p:txBody>
          <a:bodyPr>
            <a:normAutofit/>
          </a:bodyPr>
          <a:lstStyle/>
          <a:p>
            <a:pPr marL="0" indent="0">
              <a:buNone/>
            </a:pPr>
            <a:r>
              <a:rPr lang="en-US" sz="2400" b="1" dirty="0"/>
              <a:t>Domains Where </a:t>
            </a:r>
            <a:r>
              <a:rPr lang="en-US" sz="2400" b="1" dirty="0" err="1"/>
              <a:t>Dynalinking</a:t>
            </a:r>
            <a:r>
              <a:rPr lang="en-US" sz="2400" b="1" dirty="0"/>
              <a:t> Works Well</a:t>
            </a:r>
          </a:p>
          <a:p>
            <a:r>
              <a:rPr lang="en-US" sz="2400" b="1" dirty="0"/>
              <a:t>Effective in teaching:</a:t>
            </a:r>
            <a:endParaRPr lang="en-US" sz="2400" dirty="0"/>
          </a:p>
          <a:p>
            <a:pPr lvl="1"/>
            <a:r>
              <a:rPr lang="en-US" sz="2200" dirty="0"/>
              <a:t>Ecological systems</a:t>
            </a:r>
          </a:p>
          <a:p>
            <a:pPr lvl="1"/>
            <a:r>
              <a:rPr lang="en-US" sz="2200" dirty="0"/>
              <a:t>Economic forecasting</a:t>
            </a:r>
          </a:p>
          <a:p>
            <a:pPr lvl="1"/>
            <a:r>
              <a:rPr lang="en-US" sz="2200" dirty="0"/>
              <a:t>Molecular biology</a:t>
            </a:r>
          </a:p>
          <a:p>
            <a:pPr lvl="1"/>
            <a:r>
              <a:rPr lang="en-US" sz="2200" dirty="0"/>
              <a:t>Statistics &amp; data visualization</a:t>
            </a:r>
          </a:p>
          <a:p>
            <a:pPr marL="0" indent="0">
              <a:buNone/>
            </a:pPr>
            <a:endParaRPr lang="en-US" sz="2400" b="1" dirty="0"/>
          </a:p>
          <a:p>
            <a:pPr marL="0" indent="0">
              <a:buNone/>
            </a:pPr>
            <a:r>
              <a:rPr lang="en-US" sz="2400" b="1" dirty="0"/>
              <a:t>Why it helps: </a:t>
            </a:r>
            <a:r>
              <a:rPr lang="en-US" sz="2400" dirty="0"/>
              <a:t>Makes </a:t>
            </a:r>
            <a:r>
              <a:rPr lang="en-US" sz="2400" b="1" dirty="0"/>
              <a:t>multidimensional relationships</a:t>
            </a:r>
            <a:r>
              <a:rPr lang="en-US" sz="2400" dirty="0"/>
              <a:t> more visible and easier to grasp.</a:t>
            </a:r>
          </a:p>
          <a:p>
            <a:pPr marL="0" indent="0">
              <a:buNone/>
            </a:pPr>
            <a:endParaRPr lang="en-US" sz="2400" b="1" dirty="0"/>
          </a:p>
          <a:p>
            <a:pPr marL="0" indent="0">
              <a:buNone/>
            </a:pPr>
            <a:r>
              <a:rPr lang="en-US" sz="2400" b="1" dirty="0"/>
              <a:t>Example:  </a:t>
            </a:r>
            <a:r>
              <a:rPr lang="en-US" sz="2400" dirty="0"/>
              <a:t>Linking an economic dashboard (graphs, maps) with simulation models of currency inflation to show how changing one variable affects the rest.</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312223ED-AC16-57E0-1E30-C4F5D8E8DFFE}"/>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435E8F3-0205-021B-3A16-72FBF51D9E2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1C03543-6920-2C73-CF11-3A755741D610}"/>
              </a:ext>
            </a:extLst>
          </p:cNvPr>
          <p:cNvSpPr>
            <a:spLocks noGrp="1"/>
          </p:cNvSpPr>
          <p:nvPr>
            <p:ph type="sldNum" sz="quarter" idx="12"/>
          </p:nvPr>
        </p:nvSpPr>
        <p:spPr/>
        <p:txBody>
          <a:bodyPr/>
          <a:lstStyle/>
          <a:p>
            <a:fld id="{C4FA3F07-B4E9-4FEB-BC07-B9713C186F28}" type="slidenum">
              <a:rPr lang="en-US" smtClean="0"/>
              <a:pPr/>
              <a:t>66</a:t>
            </a:fld>
            <a:endParaRPr lang="en-US" dirty="0"/>
          </a:p>
        </p:txBody>
      </p:sp>
    </p:spTree>
    <p:extLst>
      <p:ext uri="{BB962C8B-B14F-4D97-AF65-F5344CB8AC3E}">
        <p14:creationId xmlns:p14="http://schemas.microsoft.com/office/powerpoint/2010/main" val="24120258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086050B-9BDE-BFC3-7D8B-CE9B39C57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E2E0C92-B219-5B28-D637-6962C978C4B5}"/>
              </a:ext>
            </a:extLst>
          </p:cNvPr>
          <p:cNvSpPr>
            <a:spLocks noGrp="1"/>
          </p:cNvSpPr>
          <p:nvPr>
            <p:ph type="title"/>
          </p:nvPr>
        </p:nvSpPr>
        <p:spPr/>
        <p:txBody>
          <a:bodyPr>
            <a:normAutofit fontScale="90000"/>
          </a:bodyPr>
          <a:lstStyle/>
          <a:p>
            <a:r>
              <a:rPr lang="en-IN" sz="5400" b="1" dirty="0"/>
              <a:t>Cognition - Learning</a:t>
            </a:r>
          </a:p>
        </p:txBody>
      </p:sp>
      <p:sp>
        <p:nvSpPr>
          <p:cNvPr id="3" name="Content Placeholder 2">
            <a:extLst>
              <a:ext uri="{FF2B5EF4-FFF2-40B4-BE49-F238E27FC236}">
                <a16:creationId xmlns:a16="http://schemas.microsoft.com/office/drawing/2014/main" xmlns="" id="{598BE0DB-CAF7-9255-78BD-F026CE97C4E5}"/>
              </a:ext>
            </a:extLst>
          </p:cNvPr>
          <p:cNvSpPr>
            <a:spLocks noGrp="1"/>
          </p:cNvSpPr>
          <p:nvPr>
            <p:ph idx="1"/>
          </p:nvPr>
        </p:nvSpPr>
        <p:spPr>
          <a:xfrm>
            <a:off x="139700" y="1371600"/>
            <a:ext cx="11823700" cy="4876800"/>
          </a:xfrm>
        </p:spPr>
        <p:txBody>
          <a:bodyPr>
            <a:normAutofit lnSpcReduction="10000"/>
          </a:bodyPr>
          <a:lstStyle/>
          <a:p>
            <a:pPr marL="0" indent="0">
              <a:buNone/>
            </a:pPr>
            <a:r>
              <a:rPr lang="en-US" sz="2800" b="1" dirty="0"/>
              <a:t>Design Implications for Learning</a:t>
            </a:r>
          </a:p>
          <a:p>
            <a:pPr marL="0" indent="0">
              <a:buNone/>
            </a:pPr>
            <a:endParaRPr lang="en-US" sz="2800" b="1" dirty="0"/>
          </a:p>
          <a:p>
            <a:pPr marL="0" indent="0">
              <a:buNone/>
            </a:pPr>
            <a:r>
              <a:rPr lang="en-US" sz="2400" b="1" dirty="0"/>
              <a:t>To Support Learning Through Design:</a:t>
            </a:r>
            <a:endParaRPr lang="en-US" sz="2400" dirty="0"/>
          </a:p>
          <a:p>
            <a:pPr marL="0" indent="0">
              <a:buNone/>
            </a:pPr>
            <a:r>
              <a:rPr lang="en-US" sz="2400" dirty="0"/>
              <a:t>✔️ Encourage </a:t>
            </a:r>
            <a:r>
              <a:rPr lang="en-US" sz="2400" b="1" dirty="0"/>
              <a:t>exploratory learning</a:t>
            </a:r>
            <a:r>
              <a:rPr lang="en-US" sz="2400" dirty="0"/>
              <a:t> (trial and error).</a:t>
            </a:r>
          </a:p>
          <a:p>
            <a:pPr marL="0" indent="0">
              <a:buNone/>
            </a:pPr>
            <a:r>
              <a:rPr lang="en-US" sz="2400" dirty="0"/>
              <a:t>✔️ Allow </a:t>
            </a:r>
            <a:r>
              <a:rPr lang="en-US" sz="2400" b="1" dirty="0"/>
              <a:t>safe mistakes</a:t>
            </a:r>
            <a:r>
              <a:rPr lang="en-US" sz="2400" dirty="0"/>
              <a:t> with Undo options.</a:t>
            </a:r>
          </a:p>
          <a:p>
            <a:pPr marL="0" indent="0">
              <a:buNone/>
            </a:pPr>
            <a:r>
              <a:rPr lang="en-US" sz="2400" dirty="0"/>
              <a:t>✔️ Guide users through </a:t>
            </a:r>
            <a:r>
              <a:rPr lang="en-US" sz="2400" b="1" dirty="0"/>
              <a:t>structured onboarding</a:t>
            </a:r>
            <a:r>
              <a:rPr lang="en-US" sz="2400" dirty="0"/>
              <a:t> and </a:t>
            </a:r>
            <a:r>
              <a:rPr lang="en-US" sz="2400" b="1" dirty="0"/>
              <a:t>guided interactions</a:t>
            </a:r>
            <a:r>
              <a:rPr lang="en-US" sz="2400" dirty="0"/>
              <a:t>.</a:t>
            </a:r>
          </a:p>
          <a:p>
            <a:pPr marL="0" indent="0">
              <a:buNone/>
            </a:pPr>
            <a:r>
              <a:rPr lang="en-US" sz="2400" dirty="0"/>
              <a:t>✔️ Use </a:t>
            </a:r>
            <a:r>
              <a:rPr lang="en-US" sz="2400" b="1" dirty="0" err="1"/>
              <a:t>dynalinking</a:t>
            </a:r>
            <a:r>
              <a:rPr lang="en-US" sz="2400" dirty="0"/>
              <a:t> where possible to connect theory and practice.</a:t>
            </a:r>
          </a:p>
          <a:p>
            <a:pPr marL="0" indent="0">
              <a:buNone/>
            </a:pPr>
            <a:r>
              <a:rPr lang="en-US" sz="2400" dirty="0"/>
              <a:t>✔️ Recognize the role of tools like search engines, and support </a:t>
            </a:r>
            <a:r>
              <a:rPr lang="en-US" sz="2400" b="1" dirty="0"/>
              <a:t>just-in-time learning</a:t>
            </a:r>
            <a:r>
              <a:rPr lang="en-US" sz="2400" dirty="0"/>
              <a:t>.</a:t>
            </a:r>
          </a:p>
          <a:p>
            <a:pPr marL="0" indent="0">
              <a:buNone/>
            </a:pPr>
            <a:endParaRPr lang="en-US" sz="2400" b="1" dirty="0"/>
          </a:p>
          <a:p>
            <a:pPr marL="0" indent="0">
              <a:buNone/>
            </a:pPr>
            <a:r>
              <a:rPr lang="en-US" sz="2400" b="1" dirty="0"/>
              <a:t>Quote to End: </a:t>
            </a:r>
            <a:r>
              <a:rPr lang="en-US" sz="2400" i="1" dirty="0"/>
              <a:t>"Learning is best supported when users can explore freely, fail safely, and see how actions connect to outcomes."</a:t>
            </a:r>
            <a:r>
              <a:rPr lang="en-US" sz="2400" dirty="0"/>
              <a:t> – UX Learning Principle</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31A7CA22-C0A1-2AB7-B59F-BB08E8C40E55}"/>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2797A637-FF1B-0BE4-2147-ADF7D5A3D85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BA362F85-CD20-6CA0-37B0-2781B1315396}"/>
              </a:ext>
            </a:extLst>
          </p:cNvPr>
          <p:cNvSpPr>
            <a:spLocks noGrp="1"/>
          </p:cNvSpPr>
          <p:nvPr>
            <p:ph type="sldNum" sz="quarter" idx="12"/>
          </p:nvPr>
        </p:nvSpPr>
        <p:spPr/>
        <p:txBody>
          <a:bodyPr/>
          <a:lstStyle/>
          <a:p>
            <a:fld id="{C4FA3F07-B4E9-4FEB-BC07-B9713C186F28}" type="slidenum">
              <a:rPr lang="en-US" smtClean="0"/>
              <a:pPr/>
              <a:t>67</a:t>
            </a:fld>
            <a:endParaRPr lang="en-US" dirty="0"/>
          </a:p>
        </p:txBody>
      </p:sp>
    </p:spTree>
    <p:extLst>
      <p:ext uri="{BB962C8B-B14F-4D97-AF65-F5344CB8AC3E}">
        <p14:creationId xmlns:p14="http://schemas.microsoft.com/office/powerpoint/2010/main" val="4150873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50843C6-C92B-987F-75C2-02CEFFA78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3AD213B-B7C1-3E75-45EF-3D03A73798A7}"/>
              </a:ext>
            </a:extLst>
          </p:cNvPr>
          <p:cNvSpPr>
            <a:spLocks noGrp="1"/>
          </p:cNvSpPr>
          <p:nvPr>
            <p:ph type="title"/>
          </p:nvPr>
        </p:nvSpPr>
        <p:spPr/>
        <p:txBody>
          <a:bodyPr>
            <a:normAutofit fontScale="90000"/>
          </a:bodyPr>
          <a:lstStyle/>
          <a:p>
            <a:r>
              <a:rPr lang="en-IN" sz="4400" b="1" dirty="0"/>
              <a:t>Cognition-Reading, speaking, and listening</a:t>
            </a:r>
            <a:r>
              <a:rPr lang="en-IN" sz="5400" b="1" dirty="0"/>
              <a:t> </a:t>
            </a:r>
          </a:p>
        </p:txBody>
      </p:sp>
      <p:sp>
        <p:nvSpPr>
          <p:cNvPr id="3" name="Content Placeholder 2">
            <a:extLst>
              <a:ext uri="{FF2B5EF4-FFF2-40B4-BE49-F238E27FC236}">
                <a16:creationId xmlns:a16="http://schemas.microsoft.com/office/drawing/2014/main" xmlns="" id="{A45ED7CB-C1E0-EFDC-2FA4-E116714A0B38}"/>
              </a:ext>
            </a:extLst>
          </p:cNvPr>
          <p:cNvSpPr>
            <a:spLocks noGrp="1"/>
          </p:cNvSpPr>
          <p:nvPr>
            <p:ph idx="1"/>
          </p:nvPr>
        </p:nvSpPr>
        <p:spPr>
          <a:xfrm>
            <a:off x="139700" y="1371600"/>
            <a:ext cx="11823700" cy="4876800"/>
          </a:xfrm>
        </p:spPr>
        <p:txBody>
          <a:bodyPr>
            <a:normAutofit/>
          </a:bodyPr>
          <a:lstStyle/>
          <a:p>
            <a:pPr marL="0" indent="0">
              <a:buNone/>
            </a:pPr>
            <a:r>
              <a:rPr lang="en-US" sz="2400" b="1" dirty="0"/>
              <a:t>Language Processing in Interaction Design</a:t>
            </a:r>
          </a:p>
          <a:p>
            <a:pPr marL="0" indent="0">
              <a:buNone/>
            </a:pPr>
            <a:r>
              <a:rPr lang="en-US" sz="2400" b="1" dirty="0"/>
              <a:t>Modes of Language:</a:t>
            </a:r>
            <a:endParaRPr lang="en-US" sz="2400" dirty="0"/>
          </a:p>
          <a:p>
            <a:pPr lvl="1"/>
            <a:r>
              <a:rPr lang="en-US" sz="2200" b="1" dirty="0"/>
              <a:t>Reading</a:t>
            </a:r>
            <a:r>
              <a:rPr lang="en-US" sz="2200" dirty="0"/>
              <a:t> (Visual)</a:t>
            </a:r>
          </a:p>
          <a:p>
            <a:pPr lvl="1"/>
            <a:r>
              <a:rPr lang="en-US" sz="2200" b="1" dirty="0"/>
              <a:t>Speaking</a:t>
            </a:r>
            <a:r>
              <a:rPr lang="en-US" sz="2200" dirty="0"/>
              <a:t> (Verbal)</a:t>
            </a:r>
          </a:p>
          <a:p>
            <a:pPr lvl="1"/>
            <a:r>
              <a:rPr lang="en-US" sz="2200" b="1" dirty="0"/>
              <a:t>Listening</a:t>
            </a:r>
            <a:r>
              <a:rPr lang="en-US" sz="2200" dirty="0"/>
              <a:t> (Auditory)</a:t>
            </a:r>
          </a:p>
          <a:p>
            <a:pPr lvl="1"/>
            <a:endParaRPr lang="en-US" sz="2200" dirty="0"/>
          </a:p>
          <a:p>
            <a:pPr marL="0" indent="0">
              <a:buNone/>
            </a:pPr>
            <a:r>
              <a:rPr lang="en-US" sz="2400" b="1" dirty="0"/>
              <a:t>Key Insight: </a:t>
            </a:r>
            <a:r>
              <a:rPr lang="en-US" sz="2400" dirty="0"/>
              <a:t>While </a:t>
            </a:r>
            <a:r>
              <a:rPr lang="en-US" sz="2400" b="1" dirty="0"/>
              <a:t>meaning remains constant</a:t>
            </a:r>
            <a:r>
              <a:rPr lang="en-US" sz="2400" dirty="0"/>
              <a:t> across all modes, ease of processing differs based on person and </a:t>
            </a:r>
            <a:r>
              <a:rPr lang="en-US" sz="2400"/>
              <a:t>context.</a:t>
            </a:r>
          </a:p>
          <a:p>
            <a:pPr marL="0" indent="0">
              <a:buNone/>
            </a:pPr>
            <a:endParaRPr lang="en-US" sz="2400" dirty="0"/>
          </a:p>
          <a:p>
            <a:pPr marL="0" indent="0">
              <a:buNone/>
            </a:pPr>
            <a:r>
              <a:rPr lang="en-US" sz="2400" b="1" dirty="0"/>
              <a:t>Example:  </a:t>
            </a:r>
            <a:r>
              <a:rPr lang="en-US" sz="2400" dirty="0"/>
              <a:t>Sentence: “Computers are a wonderful invention” – has the same meaning whether </a:t>
            </a:r>
            <a:r>
              <a:rPr lang="en-US" sz="2400" b="1" dirty="0"/>
              <a:t>read</a:t>
            </a:r>
            <a:r>
              <a:rPr lang="en-US" sz="2400" dirty="0"/>
              <a:t>, </a:t>
            </a:r>
            <a:r>
              <a:rPr lang="en-US" sz="2400" b="1" dirty="0"/>
              <a:t>heard</a:t>
            </a:r>
            <a:r>
              <a:rPr lang="en-US" sz="2400" dirty="0"/>
              <a:t>, or </a:t>
            </a:r>
            <a:r>
              <a:rPr lang="en-US" sz="2400" b="1" dirty="0"/>
              <a:t>spoken</a:t>
            </a:r>
            <a:r>
              <a:rPr lang="en-US" sz="2400" dirty="0"/>
              <a:t>.</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DE77B1CD-0FC6-8CA7-BDAF-45CCCFE2700F}"/>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55E9E9F-4F1E-A4DF-6325-DDF061F28DC3}"/>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70F59F7-6440-801C-B0BE-AA61B1F819AA}"/>
              </a:ext>
            </a:extLst>
          </p:cNvPr>
          <p:cNvSpPr>
            <a:spLocks noGrp="1"/>
          </p:cNvSpPr>
          <p:nvPr>
            <p:ph type="sldNum" sz="quarter" idx="12"/>
          </p:nvPr>
        </p:nvSpPr>
        <p:spPr/>
        <p:txBody>
          <a:bodyPr/>
          <a:lstStyle/>
          <a:p>
            <a:fld id="{C4FA3F07-B4E9-4FEB-BC07-B9713C186F28}" type="slidenum">
              <a:rPr lang="en-US" smtClean="0"/>
              <a:pPr/>
              <a:t>68</a:t>
            </a:fld>
            <a:endParaRPr lang="en-US" dirty="0"/>
          </a:p>
        </p:txBody>
      </p:sp>
    </p:spTree>
    <p:extLst>
      <p:ext uri="{BB962C8B-B14F-4D97-AF65-F5344CB8AC3E}">
        <p14:creationId xmlns:p14="http://schemas.microsoft.com/office/powerpoint/2010/main" val="2523258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6FCCFF7-D4BE-FD64-3838-DDAF94D34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43B38B6-F85B-DA4C-D3D2-4F633A5A9332}"/>
              </a:ext>
            </a:extLst>
          </p:cNvPr>
          <p:cNvSpPr>
            <a:spLocks noGrp="1"/>
          </p:cNvSpPr>
          <p:nvPr>
            <p:ph type="title"/>
          </p:nvPr>
        </p:nvSpPr>
        <p:spPr>
          <a:xfrm>
            <a:off x="203200" y="350838"/>
            <a:ext cx="10464800" cy="868362"/>
          </a:xfrm>
        </p:spPr>
        <p:txBody>
          <a:bodyPr anchor="ctr">
            <a:normAutofit/>
          </a:bodyPr>
          <a:lstStyle/>
          <a:p>
            <a:r>
              <a:rPr lang="en-IN" b="1"/>
              <a:t>Cognition-Reading, speaking, and listening </a:t>
            </a:r>
          </a:p>
        </p:txBody>
      </p:sp>
      <p:pic>
        <p:nvPicPr>
          <p:cNvPr id="8" name="Content Placeholder 7">
            <a:extLst>
              <a:ext uri="{FF2B5EF4-FFF2-40B4-BE49-F238E27FC236}">
                <a16:creationId xmlns:a16="http://schemas.microsoft.com/office/drawing/2014/main" xmlns="" id="{630CC656-2A3D-8962-34DC-4369DF18C43C}"/>
              </a:ext>
            </a:extLst>
          </p:cNvPr>
          <p:cNvPicPr>
            <a:picLocks noGrp="1" noChangeAspect="1"/>
          </p:cNvPicPr>
          <p:nvPr>
            <p:ph idx="1"/>
          </p:nvPr>
        </p:nvPicPr>
        <p:blipFill>
          <a:blip r:embed="rId2">
            <a:duotone>
              <a:schemeClr val="accent1">
                <a:shade val="45000"/>
                <a:satMod val="135000"/>
              </a:schemeClr>
              <a:prstClr val="white"/>
            </a:duotone>
          </a:blip>
          <a:stretch>
            <a:fillRect/>
          </a:stretch>
        </p:blipFill>
        <p:spPr>
          <a:xfrm>
            <a:off x="457200" y="1758458"/>
            <a:ext cx="11277600" cy="4031742"/>
          </a:xfrm>
          <a:noFill/>
        </p:spPr>
      </p:pic>
      <p:sp>
        <p:nvSpPr>
          <p:cNvPr id="4" name="Date Placeholder 3">
            <a:extLst>
              <a:ext uri="{FF2B5EF4-FFF2-40B4-BE49-F238E27FC236}">
                <a16:creationId xmlns:a16="http://schemas.microsoft.com/office/drawing/2014/main" xmlns="" id="{32E28027-E2D2-2C9C-7655-CDAA9C130761}"/>
              </a:ext>
            </a:extLst>
          </p:cNvPr>
          <p:cNvSpPr>
            <a:spLocks noGrp="1"/>
          </p:cNvSpPr>
          <p:nvPr>
            <p:ph type="dt" sz="half" idx="10"/>
          </p:nvPr>
        </p:nvSpPr>
        <p:spPr>
          <a:xfrm>
            <a:off x="8737600" y="6340476"/>
            <a:ext cx="1828800" cy="365125"/>
          </a:xfrm>
        </p:spPr>
        <p:txBody>
          <a:bodyPr anchor="ctr">
            <a:normAutofit/>
          </a:bodyPr>
          <a:lstStyle/>
          <a:p>
            <a:pPr>
              <a:spcAft>
                <a:spcPts val="600"/>
              </a:spcAft>
            </a:pPr>
            <a:fld id="{F6C643BA-ACA1-44BF-9071-763295A35907}" type="datetime4">
              <a:rPr lang="en-US" smtClean="0"/>
              <a:pPr>
                <a:spcAft>
                  <a:spcPts val="600"/>
                </a:spcAft>
              </a:pPr>
              <a:t>September 15, 2025</a:t>
            </a:fld>
            <a:endParaRPr lang="en-US"/>
          </a:p>
        </p:txBody>
      </p:sp>
      <p:sp>
        <p:nvSpPr>
          <p:cNvPr id="5" name="Footer Placeholder 4">
            <a:extLst>
              <a:ext uri="{FF2B5EF4-FFF2-40B4-BE49-F238E27FC236}">
                <a16:creationId xmlns:a16="http://schemas.microsoft.com/office/drawing/2014/main" xmlns="" id="{B6D1FA8C-CB23-31F2-A242-3C0D213ECF2E}"/>
              </a:ext>
            </a:extLst>
          </p:cNvPr>
          <p:cNvSpPr>
            <a:spLocks noGrp="1"/>
          </p:cNvSpPr>
          <p:nvPr>
            <p:ph type="ftr" sz="quarter" idx="11"/>
          </p:nvPr>
        </p:nvSpPr>
        <p:spPr>
          <a:xfrm>
            <a:off x="2032000" y="6351495"/>
            <a:ext cx="67056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E955BAE5-738A-D680-54F0-AF14C9451D2B}"/>
              </a:ext>
            </a:extLst>
          </p:cNvPr>
          <p:cNvSpPr>
            <a:spLocks noGrp="1"/>
          </p:cNvSpPr>
          <p:nvPr>
            <p:ph type="sldNum" sz="quarter" idx="12"/>
          </p:nvPr>
        </p:nvSpPr>
        <p:spPr>
          <a:xfrm>
            <a:off x="10668000" y="6340476"/>
            <a:ext cx="1016000" cy="365125"/>
          </a:xfrm>
        </p:spPr>
        <p:txBody>
          <a:bodyPr anchor="ctr">
            <a:normAutofit/>
          </a:bodyPr>
          <a:lstStyle/>
          <a:p>
            <a:pPr>
              <a:spcAft>
                <a:spcPts val="600"/>
              </a:spcAft>
            </a:pPr>
            <a:fld id="{C4FA3F07-B4E9-4FEB-BC07-B9713C186F28}" type="slidenum">
              <a:rPr lang="en-US" smtClean="0"/>
              <a:pPr>
                <a:spcAft>
                  <a:spcPts val="600"/>
                </a:spcAft>
              </a:pPr>
              <a:t>69</a:t>
            </a:fld>
            <a:endParaRPr lang="en-US"/>
          </a:p>
        </p:txBody>
      </p:sp>
    </p:spTree>
    <p:extLst>
      <p:ext uri="{BB962C8B-B14F-4D97-AF65-F5344CB8AC3E}">
        <p14:creationId xmlns:p14="http://schemas.microsoft.com/office/powerpoint/2010/main" val="2705933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sz="3200" b="1" i="0" dirty="0">
                <a:effectLst/>
              </a:rPr>
              <a:t>What is the difference between software engineering and interaction design ??</a:t>
            </a:r>
          </a:p>
        </p:txBody>
      </p:sp>
      <p:pic>
        <p:nvPicPr>
          <p:cNvPr id="8" name="Content Placeholder 7">
            <a:extLst>
              <a:ext uri="{FF2B5EF4-FFF2-40B4-BE49-F238E27FC236}">
                <a16:creationId xmlns:a16="http://schemas.microsoft.com/office/drawing/2014/main" xmlns="" id="{B43AE7CE-F7D7-B6BB-CEF1-337E8F786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2657" y="1313062"/>
            <a:ext cx="5874003" cy="4957857"/>
          </a:xfrm>
        </p:spPr>
      </p:pic>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dirty="0"/>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7</a:t>
            </a:fld>
            <a:endParaRPr lang="en-US" dirty="0"/>
          </a:p>
        </p:txBody>
      </p:sp>
      <p:pic>
        <p:nvPicPr>
          <p:cNvPr id="10" name="Picture 9">
            <a:extLst>
              <a:ext uri="{FF2B5EF4-FFF2-40B4-BE49-F238E27FC236}">
                <a16:creationId xmlns:a16="http://schemas.microsoft.com/office/drawing/2014/main" xmlns="" id="{AFD3C77C-7AD7-604A-3A90-B72830D97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0" y="1299776"/>
            <a:ext cx="1308608" cy="2575777"/>
          </a:xfrm>
          <a:prstGeom prst="rect">
            <a:avLst/>
          </a:prstGeom>
        </p:spPr>
      </p:pic>
      <p:pic>
        <p:nvPicPr>
          <p:cNvPr id="12" name="Picture 11">
            <a:extLst>
              <a:ext uri="{FF2B5EF4-FFF2-40B4-BE49-F238E27FC236}">
                <a16:creationId xmlns:a16="http://schemas.microsoft.com/office/drawing/2014/main" xmlns="" id="{9617429B-AD53-39F5-5D6A-CFFF40AB9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9343" y="4267199"/>
            <a:ext cx="2539999" cy="1862337"/>
          </a:xfrm>
          <a:prstGeom prst="rect">
            <a:avLst/>
          </a:prstGeom>
        </p:spPr>
      </p:pic>
      <p:pic>
        <p:nvPicPr>
          <p:cNvPr id="14" name="Picture 13">
            <a:extLst>
              <a:ext uri="{FF2B5EF4-FFF2-40B4-BE49-F238E27FC236}">
                <a16:creationId xmlns:a16="http://schemas.microsoft.com/office/drawing/2014/main" xmlns="" id="{C83E87EF-EDEC-B2DE-FF1C-65B0B03BD5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00" y="3791990"/>
            <a:ext cx="2209800" cy="1737338"/>
          </a:xfrm>
          <a:prstGeom prst="rect">
            <a:avLst/>
          </a:prstGeom>
        </p:spPr>
      </p:pic>
      <p:sp>
        <p:nvSpPr>
          <p:cNvPr id="15" name="Thought Bubble: Cloud 14">
            <a:extLst>
              <a:ext uri="{FF2B5EF4-FFF2-40B4-BE49-F238E27FC236}">
                <a16:creationId xmlns:a16="http://schemas.microsoft.com/office/drawing/2014/main" xmlns="" id="{4A849C9B-87DB-D88B-58A0-EE06644C0955}"/>
              </a:ext>
            </a:extLst>
          </p:cNvPr>
          <p:cNvSpPr/>
          <p:nvPr/>
        </p:nvSpPr>
        <p:spPr>
          <a:xfrm>
            <a:off x="1631950" y="1205914"/>
            <a:ext cx="7105650" cy="2434025"/>
          </a:xfrm>
          <a:prstGeom prst="cloudCallout">
            <a:avLst>
              <a:gd name="adj1" fmla="val -46341"/>
              <a:gd name="adj2" fmla="val 55298"/>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Arrow: Left 15">
            <a:extLst>
              <a:ext uri="{FF2B5EF4-FFF2-40B4-BE49-F238E27FC236}">
                <a16:creationId xmlns:a16="http://schemas.microsoft.com/office/drawing/2014/main" xmlns="" id="{06FA36E5-F697-93FE-1C94-4E0946029C96}"/>
              </a:ext>
            </a:extLst>
          </p:cNvPr>
          <p:cNvSpPr/>
          <p:nvPr/>
        </p:nvSpPr>
        <p:spPr>
          <a:xfrm>
            <a:off x="8726714" y="2819400"/>
            <a:ext cx="925286"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Left 16">
            <a:extLst>
              <a:ext uri="{FF2B5EF4-FFF2-40B4-BE49-F238E27FC236}">
                <a16:creationId xmlns:a16="http://schemas.microsoft.com/office/drawing/2014/main" xmlns="" id="{2910C0FE-9341-00B0-8412-1618A8FEA46D}"/>
              </a:ext>
            </a:extLst>
          </p:cNvPr>
          <p:cNvSpPr/>
          <p:nvPr/>
        </p:nvSpPr>
        <p:spPr>
          <a:xfrm>
            <a:off x="8534400" y="4876800"/>
            <a:ext cx="1084943" cy="6525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264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7C1E046-7B8C-0C5E-C958-801392F0C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D439A19-6D11-CD66-68C1-7FC8D929AC16}"/>
              </a:ext>
            </a:extLst>
          </p:cNvPr>
          <p:cNvSpPr>
            <a:spLocks noGrp="1"/>
          </p:cNvSpPr>
          <p:nvPr>
            <p:ph type="title"/>
          </p:nvPr>
        </p:nvSpPr>
        <p:spPr>
          <a:xfrm>
            <a:off x="203200" y="350838"/>
            <a:ext cx="10464800" cy="868362"/>
          </a:xfrm>
        </p:spPr>
        <p:txBody>
          <a:bodyPr anchor="ctr">
            <a:normAutofit/>
          </a:bodyPr>
          <a:lstStyle/>
          <a:p>
            <a:r>
              <a:rPr lang="en-IN" b="1"/>
              <a:t>Cognition-Reading, speaking, and listening </a:t>
            </a:r>
          </a:p>
        </p:txBody>
      </p:sp>
      <p:sp>
        <p:nvSpPr>
          <p:cNvPr id="4" name="Date Placeholder 3">
            <a:extLst>
              <a:ext uri="{FF2B5EF4-FFF2-40B4-BE49-F238E27FC236}">
                <a16:creationId xmlns:a16="http://schemas.microsoft.com/office/drawing/2014/main" xmlns="" id="{0549EC47-674D-8A84-D602-909A27421698}"/>
              </a:ext>
            </a:extLst>
          </p:cNvPr>
          <p:cNvSpPr>
            <a:spLocks noGrp="1"/>
          </p:cNvSpPr>
          <p:nvPr>
            <p:ph type="dt" sz="half" idx="10"/>
          </p:nvPr>
        </p:nvSpPr>
        <p:spPr>
          <a:xfrm>
            <a:off x="8737600" y="6340476"/>
            <a:ext cx="1828800" cy="365125"/>
          </a:xfrm>
        </p:spPr>
        <p:txBody>
          <a:bodyPr anchor="ctr">
            <a:normAutofit/>
          </a:bodyPr>
          <a:lstStyle/>
          <a:p>
            <a:pPr>
              <a:spcAft>
                <a:spcPts val="600"/>
              </a:spcAft>
            </a:pPr>
            <a:fld id="{F6C643BA-ACA1-44BF-9071-763295A35907}" type="datetime4">
              <a:rPr lang="en-US" smtClean="0"/>
              <a:pPr>
                <a:spcAft>
                  <a:spcPts val="600"/>
                </a:spcAft>
              </a:pPr>
              <a:t>September 15, 2025</a:t>
            </a:fld>
            <a:endParaRPr lang="en-US"/>
          </a:p>
        </p:txBody>
      </p:sp>
      <p:sp>
        <p:nvSpPr>
          <p:cNvPr id="5" name="Footer Placeholder 4">
            <a:extLst>
              <a:ext uri="{FF2B5EF4-FFF2-40B4-BE49-F238E27FC236}">
                <a16:creationId xmlns:a16="http://schemas.microsoft.com/office/drawing/2014/main" xmlns="" id="{B44F9A97-5773-158F-AB19-1AEF867C627A}"/>
              </a:ext>
            </a:extLst>
          </p:cNvPr>
          <p:cNvSpPr>
            <a:spLocks noGrp="1"/>
          </p:cNvSpPr>
          <p:nvPr>
            <p:ph type="ftr" sz="quarter" idx="11"/>
          </p:nvPr>
        </p:nvSpPr>
        <p:spPr>
          <a:xfrm>
            <a:off x="2032000" y="6351495"/>
            <a:ext cx="67056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7CC04545-A52B-C6B5-8D1F-2BC65BF20A05}"/>
              </a:ext>
            </a:extLst>
          </p:cNvPr>
          <p:cNvSpPr>
            <a:spLocks noGrp="1"/>
          </p:cNvSpPr>
          <p:nvPr>
            <p:ph type="sldNum" sz="quarter" idx="12"/>
          </p:nvPr>
        </p:nvSpPr>
        <p:spPr>
          <a:xfrm>
            <a:off x="10668000" y="6340476"/>
            <a:ext cx="1016000" cy="365125"/>
          </a:xfrm>
        </p:spPr>
        <p:txBody>
          <a:bodyPr anchor="ctr">
            <a:normAutofit/>
          </a:bodyPr>
          <a:lstStyle/>
          <a:p>
            <a:pPr>
              <a:spcAft>
                <a:spcPts val="600"/>
              </a:spcAft>
            </a:pPr>
            <a:fld id="{C4FA3F07-B4E9-4FEB-BC07-B9713C186F28}" type="slidenum">
              <a:rPr lang="en-US" smtClean="0"/>
              <a:pPr>
                <a:spcAft>
                  <a:spcPts val="600"/>
                </a:spcAft>
              </a:pPr>
              <a:t>70</a:t>
            </a:fld>
            <a:endParaRPr lang="en-US"/>
          </a:p>
        </p:txBody>
      </p:sp>
      <p:sp>
        <p:nvSpPr>
          <p:cNvPr id="10" name="TextBox 9">
            <a:extLst>
              <a:ext uri="{FF2B5EF4-FFF2-40B4-BE49-F238E27FC236}">
                <a16:creationId xmlns:a16="http://schemas.microsoft.com/office/drawing/2014/main" xmlns="" id="{188EC03B-8280-52A3-4A9A-73EB6501F59D}"/>
              </a:ext>
            </a:extLst>
          </p:cNvPr>
          <p:cNvSpPr txBox="1"/>
          <p:nvPr/>
        </p:nvSpPr>
        <p:spPr>
          <a:xfrm>
            <a:off x="203200" y="1523624"/>
            <a:ext cx="11760200" cy="4462760"/>
          </a:xfrm>
          <a:prstGeom prst="rect">
            <a:avLst/>
          </a:prstGeom>
          <a:noFill/>
        </p:spPr>
        <p:txBody>
          <a:bodyPr wrap="square">
            <a:spAutoFit/>
          </a:bodyPr>
          <a:lstStyle/>
          <a:p>
            <a:pPr>
              <a:buNone/>
            </a:pPr>
            <a:r>
              <a:rPr lang="en-IN" sz="2800" b="1" dirty="0"/>
              <a:t>Applications Supporting These Modes</a:t>
            </a:r>
          </a:p>
          <a:p>
            <a:pPr>
              <a:buNone/>
            </a:pPr>
            <a:r>
              <a:rPr lang="en-IN" sz="2800" b="1" dirty="0"/>
              <a:t>Technologies that support reading/speaking/listening:</a:t>
            </a:r>
            <a:endParaRPr lang="en-IN" sz="2800" dirty="0"/>
          </a:p>
          <a:p>
            <a:r>
              <a:rPr lang="en-IN" sz="2400" dirty="0"/>
              <a:t>📖 </a:t>
            </a:r>
            <a:r>
              <a:rPr lang="en-IN" sz="2400" b="1" i="1" dirty="0"/>
              <a:t>Interactive Books</a:t>
            </a:r>
            <a:r>
              <a:rPr lang="en-IN" sz="2400" b="1" dirty="0"/>
              <a:t> </a:t>
            </a:r>
            <a:r>
              <a:rPr lang="en-IN" sz="2400" dirty="0"/>
              <a:t>– help with language learning</a:t>
            </a:r>
          </a:p>
          <a:p>
            <a:r>
              <a:rPr lang="en-IN" sz="2400" dirty="0"/>
              <a:t>🎙️ </a:t>
            </a:r>
            <a:r>
              <a:rPr lang="en-IN" sz="2400" b="1" i="1" dirty="0"/>
              <a:t>Speech Recognition</a:t>
            </a:r>
            <a:r>
              <a:rPr lang="en-IN" sz="2400" b="1" dirty="0"/>
              <a:t> </a:t>
            </a:r>
            <a:r>
              <a:rPr lang="en-IN" sz="2400" dirty="0"/>
              <a:t>– Google Voice Search, Siri, Alexa</a:t>
            </a:r>
          </a:p>
          <a:p>
            <a:r>
              <a:rPr lang="en-IN" sz="2400" dirty="0"/>
              <a:t>🗣️ </a:t>
            </a:r>
            <a:r>
              <a:rPr lang="en-IN" sz="2400" b="1" i="1" dirty="0"/>
              <a:t>Text-to-Speech</a:t>
            </a:r>
            <a:r>
              <a:rPr lang="en-IN" sz="2400" dirty="0"/>
              <a:t> – for blind or dyslexic users</a:t>
            </a:r>
          </a:p>
          <a:p>
            <a:r>
              <a:rPr lang="en-IN" sz="2400" dirty="0"/>
              <a:t>🤖 </a:t>
            </a:r>
            <a:r>
              <a:rPr lang="en-IN" sz="2400" b="1" i="1" dirty="0"/>
              <a:t>Natural Language Systems</a:t>
            </a:r>
            <a:r>
              <a:rPr lang="en-IN" sz="2400" b="1" dirty="0"/>
              <a:t> </a:t>
            </a:r>
            <a:r>
              <a:rPr lang="en-IN" sz="2400" dirty="0"/>
              <a:t>– Chatbots like Ask.com</a:t>
            </a:r>
          </a:p>
          <a:p>
            <a:r>
              <a:rPr lang="en-IN" sz="2400" dirty="0"/>
              <a:t>🧠 </a:t>
            </a:r>
            <a:r>
              <a:rPr lang="en-IN" sz="2400" b="1" i="1" dirty="0"/>
              <a:t>Cognitive Aids</a:t>
            </a:r>
            <a:r>
              <a:rPr lang="en-IN" sz="2400" b="1" dirty="0"/>
              <a:t> </a:t>
            </a:r>
            <a:r>
              <a:rPr lang="en-IN" sz="2400" dirty="0"/>
              <a:t>– Writing support tools for disabilities</a:t>
            </a:r>
          </a:p>
          <a:p>
            <a:r>
              <a:rPr lang="en-IN" sz="2400" dirty="0"/>
              <a:t>🔊 </a:t>
            </a:r>
            <a:r>
              <a:rPr lang="en-IN" sz="2400" b="1" i="1" dirty="0"/>
              <a:t>Auditory Navigation Tools</a:t>
            </a:r>
            <a:r>
              <a:rPr lang="en-IN" sz="2400" b="1" dirty="0"/>
              <a:t> </a:t>
            </a:r>
            <a:r>
              <a:rPr lang="en-IN" sz="2400" dirty="0"/>
              <a:t>– Blind users navigating graphs with sound.</a:t>
            </a:r>
          </a:p>
          <a:p>
            <a:endParaRPr lang="en-IN" sz="2800" dirty="0"/>
          </a:p>
          <a:p>
            <a:pPr>
              <a:buNone/>
            </a:pPr>
            <a:r>
              <a:rPr lang="en-IN" sz="2800" b="1" dirty="0"/>
              <a:t>Example:  </a:t>
            </a:r>
            <a:r>
              <a:rPr lang="en-IN" sz="2400" dirty="0"/>
              <a:t>A student with dyslexia uses a </a:t>
            </a:r>
            <a:r>
              <a:rPr lang="en-IN" sz="2400" b="1" dirty="0"/>
              <a:t>text-to-speech app</a:t>
            </a:r>
            <a:r>
              <a:rPr lang="en-IN" sz="2400" dirty="0"/>
              <a:t> to listen to notes instead of reading.</a:t>
            </a:r>
            <a:endParaRPr lang="en-IN" sz="2800" dirty="0"/>
          </a:p>
        </p:txBody>
      </p:sp>
    </p:spTree>
    <p:extLst>
      <p:ext uri="{BB962C8B-B14F-4D97-AF65-F5344CB8AC3E}">
        <p14:creationId xmlns:p14="http://schemas.microsoft.com/office/powerpoint/2010/main" val="22115566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EE24C8F-6FF3-044A-C398-B155A1BE8E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A4FDF5E-E978-2F5B-F1F8-A89294CB445E}"/>
              </a:ext>
            </a:extLst>
          </p:cNvPr>
          <p:cNvSpPr>
            <a:spLocks noGrp="1"/>
          </p:cNvSpPr>
          <p:nvPr>
            <p:ph type="title"/>
          </p:nvPr>
        </p:nvSpPr>
        <p:spPr>
          <a:xfrm>
            <a:off x="203200" y="350838"/>
            <a:ext cx="10464800" cy="868362"/>
          </a:xfrm>
        </p:spPr>
        <p:txBody>
          <a:bodyPr anchor="ctr">
            <a:normAutofit/>
          </a:bodyPr>
          <a:lstStyle/>
          <a:p>
            <a:r>
              <a:rPr lang="en-IN" b="1" dirty="0"/>
              <a:t>Cognition-Reading, speaking, and listening </a:t>
            </a:r>
          </a:p>
        </p:txBody>
      </p:sp>
      <p:sp>
        <p:nvSpPr>
          <p:cNvPr id="4" name="Date Placeholder 3">
            <a:extLst>
              <a:ext uri="{FF2B5EF4-FFF2-40B4-BE49-F238E27FC236}">
                <a16:creationId xmlns:a16="http://schemas.microsoft.com/office/drawing/2014/main" xmlns="" id="{311F4739-98AA-2540-BFD8-610B65865034}"/>
              </a:ext>
            </a:extLst>
          </p:cNvPr>
          <p:cNvSpPr>
            <a:spLocks noGrp="1"/>
          </p:cNvSpPr>
          <p:nvPr>
            <p:ph type="dt" sz="half" idx="10"/>
          </p:nvPr>
        </p:nvSpPr>
        <p:spPr>
          <a:xfrm>
            <a:off x="8737600" y="6340476"/>
            <a:ext cx="1828800" cy="365125"/>
          </a:xfrm>
        </p:spPr>
        <p:txBody>
          <a:bodyPr anchor="ctr">
            <a:normAutofit/>
          </a:bodyPr>
          <a:lstStyle/>
          <a:p>
            <a:pPr>
              <a:spcAft>
                <a:spcPts val="600"/>
              </a:spcAft>
            </a:pPr>
            <a:fld id="{F6C643BA-ACA1-44BF-9071-763295A35907}" type="datetime4">
              <a:rPr lang="en-US" smtClean="0"/>
              <a:pPr>
                <a:spcAft>
                  <a:spcPts val="600"/>
                </a:spcAft>
              </a:pPr>
              <a:t>September 15, 2025</a:t>
            </a:fld>
            <a:endParaRPr lang="en-US"/>
          </a:p>
        </p:txBody>
      </p:sp>
      <p:sp>
        <p:nvSpPr>
          <p:cNvPr id="5" name="Footer Placeholder 4">
            <a:extLst>
              <a:ext uri="{FF2B5EF4-FFF2-40B4-BE49-F238E27FC236}">
                <a16:creationId xmlns:a16="http://schemas.microsoft.com/office/drawing/2014/main" xmlns="" id="{E06CC6FA-660A-F643-0919-03358754CE7B}"/>
              </a:ext>
            </a:extLst>
          </p:cNvPr>
          <p:cNvSpPr>
            <a:spLocks noGrp="1"/>
          </p:cNvSpPr>
          <p:nvPr>
            <p:ph type="ftr" sz="quarter" idx="11"/>
          </p:nvPr>
        </p:nvSpPr>
        <p:spPr>
          <a:xfrm>
            <a:off x="2032000" y="6351495"/>
            <a:ext cx="6705600" cy="365125"/>
          </a:xfrm>
        </p:spPr>
        <p:txBody>
          <a:bodyPr anchor="ctr">
            <a:normAutofit/>
          </a:bodyPr>
          <a:lstStyle/>
          <a:p>
            <a:pPr>
              <a:spcAft>
                <a:spcPts val="600"/>
              </a:spcAft>
            </a:pPr>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4E116408-5891-DEA2-3C76-B6D3A77053AE}"/>
              </a:ext>
            </a:extLst>
          </p:cNvPr>
          <p:cNvSpPr>
            <a:spLocks noGrp="1"/>
          </p:cNvSpPr>
          <p:nvPr>
            <p:ph type="sldNum" sz="quarter" idx="12"/>
          </p:nvPr>
        </p:nvSpPr>
        <p:spPr>
          <a:xfrm>
            <a:off x="10668000" y="6340476"/>
            <a:ext cx="1016000" cy="365125"/>
          </a:xfrm>
        </p:spPr>
        <p:txBody>
          <a:bodyPr anchor="ctr">
            <a:normAutofit/>
          </a:bodyPr>
          <a:lstStyle/>
          <a:p>
            <a:pPr>
              <a:spcAft>
                <a:spcPts val="600"/>
              </a:spcAft>
            </a:pPr>
            <a:fld id="{C4FA3F07-B4E9-4FEB-BC07-B9713C186F28}" type="slidenum">
              <a:rPr lang="en-US" smtClean="0"/>
              <a:pPr>
                <a:spcAft>
                  <a:spcPts val="600"/>
                </a:spcAft>
              </a:pPr>
              <a:t>71</a:t>
            </a:fld>
            <a:endParaRPr lang="en-US"/>
          </a:p>
        </p:txBody>
      </p:sp>
      <p:sp>
        <p:nvSpPr>
          <p:cNvPr id="10" name="TextBox 9">
            <a:extLst>
              <a:ext uri="{FF2B5EF4-FFF2-40B4-BE49-F238E27FC236}">
                <a16:creationId xmlns:a16="http://schemas.microsoft.com/office/drawing/2014/main" xmlns="" id="{CF9A8824-3048-128E-403B-F1DD2C6AC75C}"/>
              </a:ext>
            </a:extLst>
          </p:cNvPr>
          <p:cNvSpPr txBox="1"/>
          <p:nvPr/>
        </p:nvSpPr>
        <p:spPr>
          <a:xfrm>
            <a:off x="304800" y="1369301"/>
            <a:ext cx="11506200" cy="4832092"/>
          </a:xfrm>
          <a:prstGeom prst="rect">
            <a:avLst/>
          </a:prstGeom>
          <a:noFill/>
        </p:spPr>
        <p:txBody>
          <a:bodyPr wrap="square">
            <a:spAutoFit/>
          </a:bodyPr>
          <a:lstStyle/>
          <a:p>
            <a:r>
              <a:rPr lang="en-US" sz="2800" b="1" dirty="0"/>
              <a:t>Design Implications for Interfaces:  Design Recommendations:</a:t>
            </a:r>
            <a:endParaRPr lang="en-US" sz="2800" dirty="0"/>
          </a:p>
          <a:p>
            <a:r>
              <a:rPr lang="en-US" sz="2800" dirty="0"/>
              <a:t>✔️ </a:t>
            </a:r>
            <a:r>
              <a:rPr lang="en-US" sz="2800" b="1" dirty="0"/>
              <a:t>Keep spoken instructions short</a:t>
            </a:r>
            <a:r>
              <a:rPr lang="en-US" sz="2800" dirty="0"/>
              <a:t> – 3-4 options max</a:t>
            </a:r>
          </a:p>
          <a:p>
            <a:r>
              <a:rPr lang="en-US" sz="2800" dirty="0"/>
              <a:t>✔️ </a:t>
            </a:r>
            <a:r>
              <a:rPr lang="en-US" sz="2800" b="1" dirty="0"/>
              <a:t>Improve clarity of artificial speech</a:t>
            </a:r>
            <a:r>
              <a:rPr lang="en-US" sz="2800" dirty="0"/>
              <a:t> – use better intonation</a:t>
            </a:r>
          </a:p>
          <a:p>
            <a:r>
              <a:rPr lang="en-US" sz="2800" dirty="0"/>
              <a:t>✔️ </a:t>
            </a:r>
            <a:r>
              <a:rPr lang="en-US" sz="2800" b="1" dirty="0"/>
              <a:t>Support large text resizing</a:t>
            </a:r>
            <a:r>
              <a:rPr lang="en-US" sz="2800" dirty="0"/>
              <a:t> – without breaking layout</a:t>
            </a:r>
          </a:p>
          <a:p>
            <a:r>
              <a:rPr lang="en-US" sz="2800" dirty="0"/>
              <a:t>✔️ </a:t>
            </a:r>
            <a:r>
              <a:rPr lang="en-US" sz="2800" b="1" dirty="0"/>
              <a:t>Provide alternatives</a:t>
            </a:r>
            <a:r>
              <a:rPr lang="en-US" sz="2800" dirty="0"/>
              <a:t> – audio and text versions of content</a:t>
            </a:r>
          </a:p>
          <a:p>
            <a:r>
              <a:rPr lang="en-US" sz="2800" dirty="0"/>
              <a:t>✔️ </a:t>
            </a:r>
            <a:r>
              <a:rPr lang="en-US" sz="2800" b="1" dirty="0"/>
              <a:t>Design for inclusivity</a:t>
            </a:r>
            <a:r>
              <a:rPr lang="en-US" sz="2800" dirty="0"/>
              <a:t> – speech input, auditory feedback, tactile diagrams</a:t>
            </a:r>
          </a:p>
          <a:p>
            <a:endParaRPr lang="en-US" sz="2800" b="1" dirty="0"/>
          </a:p>
          <a:p>
            <a:r>
              <a:rPr lang="en-US" sz="2800" b="1" dirty="0"/>
              <a:t>Example: </a:t>
            </a:r>
            <a:r>
              <a:rPr lang="en-US" sz="2800" dirty="0"/>
              <a:t>A smart home device should give </a:t>
            </a:r>
            <a:r>
              <a:rPr lang="en-US" sz="2800" b="1" dirty="0"/>
              <a:t>short spoken options</a:t>
            </a:r>
            <a:r>
              <a:rPr lang="en-US" sz="2800" dirty="0"/>
              <a:t> like:</a:t>
            </a:r>
          </a:p>
          <a:p>
            <a:pPr lvl="1"/>
            <a:r>
              <a:rPr lang="en-US" sz="2800" dirty="0"/>
              <a:t>“Turn lights on”</a:t>
            </a:r>
          </a:p>
          <a:p>
            <a:pPr lvl="1"/>
            <a:r>
              <a:rPr lang="en-US" sz="2800" dirty="0"/>
              <a:t>“Set alarm”</a:t>
            </a:r>
          </a:p>
          <a:p>
            <a:pPr lvl="1"/>
            <a:r>
              <a:rPr lang="en-US" sz="2800" dirty="0"/>
              <a:t>“Play music”</a:t>
            </a:r>
          </a:p>
        </p:txBody>
      </p:sp>
    </p:spTree>
    <p:extLst>
      <p:ext uri="{BB962C8B-B14F-4D97-AF65-F5344CB8AC3E}">
        <p14:creationId xmlns:p14="http://schemas.microsoft.com/office/powerpoint/2010/main" val="299687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1BD38CC-2D07-225A-3C69-103EE8682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D09149D-FF45-68A7-F629-340B838515FE}"/>
              </a:ext>
            </a:extLst>
          </p:cNvPr>
          <p:cNvSpPr>
            <a:spLocks noGrp="1"/>
          </p:cNvSpPr>
          <p:nvPr>
            <p:ph type="title"/>
          </p:nvPr>
        </p:nvSpPr>
        <p:spPr/>
        <p:txBody>
          <a:bodyPr>
            <a:normAutofit/>
          </a:bodyPr>
          <a:lstStyle/>
          <a:p>
            <a:r>
              <a:rPr lang="en-IN" sz="4900" b="1" dirty="0"/>
              <a:t>Cognition - Reflective Cognition</a:t>
            </a:r>
          </a:p>
        </p:txBody>
      </p:sp>
      <p:sp>
        <p:nvSpPr>
          <p:cNvPr id="3" name="Content Placeholder 2">
            <a:extLst>
              <a:ext uri="{FF2B5EF4-FFF2-40B4-BE49-F238E27FC236}">
                <a16:creationId xmlns:a16="http://schemas.microsoft.com/office/drawing/2014/main" xmlns="" id="{8B25C6F4-D9DC-7A3E-AEFD-3F7A24A041D3}"/>
              </a:ext>
            </a:extLst>
          </p:cNvPr>
          <p:cNvSpPr>
            <a:spLocks noGrp="1"/>
          </p:cNvSpPr>
          <p:nvPr>
            <p:ph idx="1"/>
          </p:nvPr>
        </p:nvSpPr>
        <p:spPr>
          <a:xfrm>
            <a:off x="139700" y="1371600"/>
            <a:ext cx="11823700" cy="4876800"/>
          </a:xfrm>
        </p:spPr>
        <p:txBody>
          <a:bodyPr>
            <a:normAutofit lnSpcReduction="10000"/>
          </a:bodyPr>
          <a:lstStyle/>
          <a:p>
            <a:pPr marL="0" indent="0">
              <a:buNone/>
            </a:pPr>
            <a:r>
              <a:rPr lang="en-US" sz="2400" dirty="0"/>
              <a:t>These processes involve </a:t>
            </a:r>
            <a:r>
              <a:rPr lang="en-US" sz="2400" i="1" dirty="0"/>
              <a:t>conscious, deliberate thought</a:t>
            </a:r>
            <a:r>
              <a:rPr lang="en-US" sz="2400" dirty="0"/>
              <a:t> to determine actions, evaluate consequences, and choose optimal paths.</a:t>
            </a:r>
          </a:p>
          <a:p>
            <a:pPr marL="0" indent="0">
              <a:buNone/>
            </a:pPr>
            <a:r>
              <a:rPr lang="en-US" sz="2400" b="1" dirty="0"/>
              <a:t>Key Processes:</a:t>
            </a:r>
            <a:endParaRPr lang="en-US" sz="2400" dirty="0"/>
          </a:p>
          <a:p>
            <a:pPr marL="0" indent="0">
              <a:buNone/>
            </a:pPr>
            <a:r>
              <a:rPr lang="en-US" sz="2400" dirty="0"/>
              <a:t>🧩 Problem Solving</a:t>
            </a:r>
          </a:p>
          <a:p>
            <a:pPr marL="0" indent="0">
              <a:buNone/>
            </a:pPr>
            <a:r>
              <a:rPr lang="en-US" sz="2400" dirty="0"/>
              <a:t>📅 Planning</a:t>
            </a:r>
          </a:p>
          <a:p>
            <a:pPr marL="0" indent="0">
              <a:buNone/>
            </a:pPr>
            <a:r>
              <a:rPr lang="en-US" sz="2400" dirty="0"/>
              <a:t>🧠 Reasoning</a:t>
            </a:r>
          </a:p>
          <a:p>
            <a:pPr marL="0" indent="0">
              <a:buNone/>
            </a:pPr>
            <a:r>
              <a:rPr lang="en-US" sz="2400" dirty="0"/>
              <a:t>✅ Decision Making</a:t>
            </a:r>
          </a:p>
          <a:p>
            <a:pPr marL="0" indent="0">
              <a:buNone/>
            </a:pPr>
            <a:r>
              <a:rPr lang="en-US" sz="2400" b="1" dirty="0"/>
              <a:t>Context of Use:</a:t>
            </a:r>
            <a:endParaRPr lang="en-US" sz="2400" dirty="0"/>
          </a:p>
          <a:p>
            <a:r>
              <a:rPr lang="en-US" sz="2400" dirty="0"/>
              <a:t>Choosing travel routes</a:t>
            </a:r>
          </a:p>
          <a:p>
            <a:r>
              <a:rPr lang="en-US" sz="2400" dirty="0"/>
              <a:t>Comparing smartphones</a:t>
            </a:r>
          </a:p>
          <a:p>
            <a:r>
              <a:rPr lang="en-US" sz="2400" dirty="0"/>
              <a:t>Selecting university courses</a:t>
            </a:r>
          </a:p>
          <a:p>
            <a:r>
              <a:rPr lang="en-US" sz="2400" dirty="0"/>
              <a:t>Planning weekend trips with friends</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7B4591C8-AE43-EA94-85AA-23D026F1B3F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16C9BFA-7852-4DF2-58AA-CA5A8CC2A8D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9003328-E947-6777-9AB4-09F9C84DDFFE}"/>
              </a:ext>
            </a:extLst>
          </p:cNvPr>
          <p:cNvSpPr>
            <a:spLocks noGrp="1"/>
          </p:cNvSpPr>
          <p:nvPr>
            <p:ph type="sldNum" sz="quarter" idx="12"/>
          </p:nvPr>
        </p:nvSpPr>
        <p:spPr/>
        <p:txBody>
          <a:bodyPr/>
          <a:lstStyle/>
          <a:p>
            <a:fld id="{C4FA3F07-B4E9-4FEB-BC07-B9713C186F28}" type="slidenum">
              <a:rPr lang="en-US" smtClean="0"/>
              <a:pPr/>
              <a:t>72</a:t>
            </a:fld>
            <a:endParaRPr lang="en-US" dirty="0"/>
          </a:p>
        </p:txBody>
      </p:sp>
    </p:spTree>
    <p:extLst>
      <p:ext uri="{BB962C8B-B14F-4D97-AF65-F5344CB8AC3E}">
        <p14:creationId xmlns:p14="http://schemas.microsoft.com/office/powerpoint/2010/main" val="605033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BCB55F8-FFF0-C296-16DD-0576FCF6D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BA02324-1685-36CA-9F96-0EE360AF5C5E}"/>
              </a:ext>
            </a:extLst>
          </p:cNvPr>
          <p:cNvSpPr>
            <a:spLocks noGrp="1"/>
          </p:cNvSpPr>
          <p:nvPr>
            <p:ph type="title"/>
          </p:nvPr>
        </p:nvSpPr>
        <p:spPr/>
        <p:txBody>
          <a:bodyPr>
            <a:normAutofit/>
          </a:bodyPr>
          <a:lstStyle/>
          <a:p>
            <a:r>
              <a:rPr lang="en-IN" sz="4900" b="1" dirty="0"/>
              <a:t>Cognition - Reflective Cognition</a:t>
            </a:r>
          </a:p>
        </p:txBody>
      </p:sp>
      <p:sp>
        <p:nvSpPr>
          <p:cNvPr id="3" name="Content Placeholder 2">
            <a:extLst>
              <a:ext uri="{FF2B5EF4-FFF2-40B4-BE49-F238E27FC236}">
                <a16:creationId xmlns:a16="http://schemas.microsoft.com/office/drawing/2014/main" xmlns="" id="{3F89865E-CDE7-7ECF-9B4C-B52D032B8BD5}"/>
              </a:ext>
            </a:extLst>
          </p:cNvPr>
          <p:cNvSpPr>
            <a:spLocks noGrp="1"/>
          </p:cNvSpPr>
          <p:nvPr>
            <p:ph idx="1"/>
          </p:nvPr>
        </p:nvSpPr>
        <p:spPr>
          <a:xfrm>
            <a:off x="139700" y="1371600"/>
            <a:ext cx="11823700" cy="4876800"/>
          </a:xfrm>
        </p:spPr>
        <p:txBody>
          <a:bodyPr>
            <a:normAutofit/>
          </a:bodyPr>
          <a:lstStyle/>
          <a:p>
            <a:pPr marL="0" indent="0">
              <a:buNone/>
            </a:pPr>
            <a:r>
              <a:rPr lang="en-US" sz="2400" b="1" dirty="0"/>
              <a:t>Real-World Example – Planning a Route</a:t>
            </a:r>
          </a:p>
          <a:p>
            <a:pPr marL="0" indent="0">
              <a:buNone/>
            </a:pPr>
            <a:r>
              <a:rPr lang="en-US" sz="2400" b="1" dirty="0"/>
              <a:t>Use Case: Navigating a foreign city</a:t>
            </a:r>
            <a:endParaRPr lang="en-US" sz="2400" dirty="0"/>
          </a:p>
          <a:p>
            <a:pPr lvl="1"/>
            <a:r>
              <a:rPr lang="en-US" sz="2200" dirty="0"/>
              <a:t>Ask friends or locals</a:t>
            </a:r>
          </a:p>
          <a:p>
            <a:pPr lvl="1"/>
            <a:r>
              <a:rPr lang="en-US" sz="2200" dirty="0"/>
              <a:t>Use a paper map</a:t>
            </a:r>
          </a:p>
          <a:p>
            <a:pPr lvl="1"/>
            <a:r>
              <a:rPr lang="en-US" sz="2200" dirty="0"/>
              <a:t>Check Google Maps or Waze</a:t>
            </a:r>
          </a:p>
          <a:p>
            <a:pPr marL="0" indent="0">
              <a:buNone/>
            </a:pPr>
            <a:r>
              <a:rPr lang="en-US" sz="2400" b="1" dirty="0"/>
              <a:t>Technology Role: </a:t>
            </a:r>
            <a:r>
              <a:rPr lang="en-US" sz="2400" dirty="0"/>
              <a:t>📱 GPS apps like TomTom or Google Maps eliminate decision stress.</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B0BED567-5081-2170-CBE3-FD3A5269AB9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43E19E93-B6BF-7538-AF9C-4F3D22B47F8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37648B85-1B64-3623-9411-76D6DA0FBB11}"/>
              </a:ext>
            </a:extLst>
          </p:cNvPr>
          <p:cNvSpPr>
            <a:spLocks noGrp="1"/>
          </p:cNvSpPr>
          <p:nvPr>
            <p:ph type="sldNum" sz="quarter" idx="12"/>
          </p:nvPr>
        </p:nvSpPr>
        <p:spPr/>
        <p:txBody>
          <a:bodyPr/>
          <a:lstStyle/>
          <a:p>
            <a:fld id="{C4FA3F07-B4E9-4FEB-BC07-B9713C186F28}" type="slidenum">
              <a:rPr lang="en-US" smtClean="0"/>
              <a:pPr/>
              <a:t>73</a:t>
            </a:fld>
            <a:endParaRPr lang="en-US" dirty="0"/>
          </a:p>
        </p:txBody>
      </p:sp>
    </p:spTree>
    <p:extLst>
      <p:ext uri="{BB962C8B-B14F-4D97-AF65-F5344CB8AC3E}">
        <p14:creationId xmlns:p14="http://schemas.microsoft.com/office/powerpoint/2010/main" val="4266490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CB3E1E1-A4CC-9279-EC7E-E1A6468AA1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286C5751-0AE8-9FF3-32D8-AD9D690F1E77}"/>
              </a:ext>
            </a:extLst>
          </p:cNvPr>
          <p:cNvSpPr>
            <a:spLocks noGrp="1"/>
          </p:cNvSpPr>
          <p:nvPr>
            <p:ph type="title"/>
          </p:nvPr>
        </p:nvSpPr>
        <p:spPr/>
        <p:txBody>
          <a:bodyPr>
            <a:normAutofit/>
          </a:bodyPr>
          <a:lstStyle/>
          <a:p>
            <a:r>
              <a:rPr lang="en-IN" sz="4900" b="1" dirty="0"/>
              <a:t>Cognition - Reflective Cognition</a:t>
            </a:r>
          </a:p>
        </p:txBody>
      </p:sp>
      <p:sp>
        <p:nvSpPr>
          <p:cNvPr id="3" name="Content Placeholder 2">
            <a:extLst>
              <a:ext uri="{FF2B5EF4-FFF2-40B4-BE49-F238E27FC236}">
                <a16:creationId xmlns:a16="http://schemas.microsoft.com/office/drawing/2014/main" xmlns="" id="{A43FF8E9-F2E1-8734-1B9F-67C3092A0970}"/>
              </a:ext>
            </a:extLst>
          </p:cNvPr>
          <p:cNvSpPr>
            <a:spLocks noGrp="1"/>
          </p:cNvSpPr>
          <p:nvPr>
            <p:ph idx="1"/>
          </p:nvPr>
        </p:nvSpPr>
        <p:spPr>
          <a:xfrm>
            <a:off x="139700" y="1371600"/>
            <a:ext cx="11823700" cy="4876800"/>
          </a:xfrm>
        </p:spPr>
        <p:txBody>
          <a:bodyPr>
            <a:normAutofit fontScale="92500" lnSpcReduction="10000"/>
          </a:bodyPr>
          <a:lstStyle/>
          <a:p>
            <a:pPr marL="0" indent="0">
              <a:buNone/>
            </a:pPr>
            <a:r>
              <a:rPr lang="en-US" sz="2400" b="1" dirty="0"/>
              <a:t>Classical vs. Heuristic Decision Making</a:t>
            </a:r>
          </a:p>
          <a:p>
            <a:pPr marL="0" indent="0">
              <a:buNone/>
            </a:pPr>
            <a:r>
              <a:rPr lang="en-US" sz="2400" b="1" dirty="0"/>
              <a:t>Classical Decision Making:</a:t>
            </a:r>
            <a:endParaRPr lang="en-US" sz="2400" dirty="0"/>
          </a:p>
          <a:p>
            <a:r>
              <a:rPr lang="en-US" sz="2400" dirty="0"/>
              <a:t>Involves weighing </a:t>
            </a:r>
            <a:r>
              <a:rPr lang="en-US" sz="2400" b="1" dirty="0"/>
              <a:t>all options</a:t>
            </a:r>
            <a:r>
              <a:rPr lang="en-US" sz="2400" dirty="0"/>
              <a:t> and evaluating </a:t>
            </a:r>
            <a:r>
              <a:rPr lang="en-US" sz="2400" b="1" dirty="0"/>
              <a:t>cost-benefit</a:t>
            </a:r>
            <a:endParaRPr lang="en-US" sz="2400" dirty="0"/>
          </a:p>
          <a:p>
            <a:r>
              <a:rPr lang="en-US" sz="2400" dirty="0"/>
              <a:t>Time-consuming and mentally taxing.</a:t>
            </a:r>
          </a:p>
          <a:p>
            <a:endParaRPr lang="en-US" dirty="0"/>
          </a:p>
          <a:p>
            <a:pPr marL="0" indent="0">
              <a:buNone/>
            </a:pPr>
            <a:r>
              <a:rPr lang="en-US" sz="2400" b="1" dirty="0"/>
              <a:t>Heuristic (Fast &amp; Frugal) Approach: </a:t>
            </a:r>
            <a:r>
              <a:rPr lang="en-US" sz="2400" dirty="0"/>
              <a:t>People make quick decisions using minimal cues:</a:t>
            </a:r>
          </a:p>
          <a:p>
            <a:pPr marL="0" lvl="1" indent="0">
              <a:buNone/>
            </a:pPr>
            <a:r>
              <a:rPr lang="en-US" sz="2400" dirty="0"/>
              <a:t>👁 Brand recognition</a:t>
            </a:r>
          </a:p>
          <a:p>
            <a:pPr marL="0" lvl="1" indent="0">
              <a:buNone/>
            </a:pPr>
            <a:r>
              <a:rPr lang="en-US" sz="2400" dirty="0"/>
              <a:t>💸 Price</a:t>
            </a:r>
          </a:p>
          <a:p>
            <a:pPr marL="0" lvl="1" indent="0">
              <a:buNone/>
            </a:pPr>
            <a:r>
              <a:rPr lang="en-US" sz="2400" dirty="0"/>
              <a:t>🎨 Attractive packaging</a:t>
            </a:r>
          </a:p>
          <a:p>
            <a:pPr marL="0" indent="0">
              <a:buNone/>
            </a:pPr>
            <a:endParaRPr lang="en-US" b="1" dirty="0"/>
          </a:p>
          <a:p>
            <a:pPr marL="0" indent="0">
              <a:buNone/>
            </a:pPr>
            <a:r>
              <a:rPr lang="en-US" b="1" dirty="0"/>
              <a:t>Supermarket Example:</a:t>
            </a:r>
            <a:endParaRPr lang="en-US" dirty="0"/>
          </a:p>
          <a:p>
            <a:r>
              <a:rPr lang="en-US" sz="2400" dirty="0"/>
              <a:t>Consumers rarely read all product info</a:t>
            </a:r>
          </a:p>
          <a:p>
            <a:r>
              <a:rPr lang="en-US" sz="2400" dirty="0"/>
              <a:t>“Just good enough” decisions rule behavior</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1F4B4A11-34F1-E538-E0D3-07655C24460C}"/>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0BE32485-E584-8D81-A075-15D0CF47A7B9}"/>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5AD39598-DA58-49C9-613A-25E541492057}"/>
              </a:ext>
            </a:extLst>
          </p:cNvPr>
          <p:cNvSpPr>
            <a:spLocks noGrp="1"/>
          </p:cNvSpPr>
          <p:nvPr>
            <p:ph type="sldNum" sz="quarter" idx="12"/>
          </p:nvPr>
        </p:nvSpPr>
        <p:spPr/>
        <p:txBody>
          <a:bodyPr/>
          <a:lstStyle/>
          <a:p>
            <a:fld id="{C4FA3F07-B4E9-4FEB-BC07-B9713C186F28}" type="slidenum">
              <a:rPr lang="en-US" smtClean="0"/>
              <a:pPr/>
              <a:t>74</a:t>
            </a:fld>
            <a:endParaRPr lang="en-US" dirty="0"/>
          </a:p>
        </p:txBody>
      </p:sp>
    </p:spTree>
    <p:extLst>
      <p:ext uri="{BB962C8B-B14F-4D97-AF65-F5344CB8AC3E}">
        <p14:creationId xmlns:p14="http://schemas.microsoft.com/office/powerpoint/2010/main" val="18869699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4AFCD0B-DE39-86E8-986F-281DD5FA8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D39E895-D62F-487A-63F3-BD702DC673A6}"/>
              </a:ext>
            </a:extLst>
          </p:cNvPr>
          <p:cNvSpPr>
            <a:spLocks noGrp="1"/>
          </p:cNvSpPr>
          <p:nvPr>
            <p:ph type="title"/>
          </p:nvPr>
        </p:nvSpPr>
        <p:spPr/>
        <p:txBody>
          <a:bodyPr>
            <a:normAutofit/>
          </a:bodyPr>
          <a:lstStyle/>
          <a:p>
            <a:r>
              <a:rPr lang="en-IN" sz="4900" b="1" dirty="0"/>
              <a:t>Cognition - Reflective Cognition</a:t>
            </a:r>
          </a:p>
        </p:txBody>
      </p:sp>
      <p:sp>
        <p:nvSpPr>
          <p:cNvPr id="3" name="Content Placeholder 2">
            <a:extLst>
              <a:ext uri="{FF2B5EF4-FFF2-40B4-BE49-F238E27FC236}">
                <a16:creationId xmlns:a16="http://schemas.microsoft.com/office/drawing/2014/main" xmlns="" id="{4DE7CF68-6FCA-5420-1407-9029A334116F}"/>
              </a:ext>
            </a:extLst>
          </p:cNvPr>
          <p:cNvSpPr>
            <a:spLocks noGrp="1"/>
          </p:cNvSpPr>
          <p:nvPr>
            <p:ph idx="1"/>
          </p:nvPr>
        </p:nvSpPr>
        <p:spPr>
          <a:xfrm>
            <a:off x="139700" y="1371600"/>
            <a:ext cx="11823700" cy="4876800"/>
          </a:xfrm>
        </p:spPr>
        <p:txBody>
          <a:bodyPr>
            <a:normAutofit/>
          </a:bodyPr>
          <a:lstStyle/>
          <a:p>
            <a:pPr marL="0" indent="0">
              <a:buNone/>
            </a:pPr>
            <a:r>
              <a:rPr lang="en-US" sz="3200" b="1" dirty="0"/>
              <a:t>Design Takeaway – “Less is More”</a:t>
            </a:r>
          </a:p>
          <a:p>
            <a:pPr marL="0" indent="0">
              <a:buNone/>
            </a:pPr>
            <a:endParaRPr lang="en-US" sz="2400" b="1" dirty="0"/>
          </a:p>
          <a:p>
            <a:pPr marL="0" indent="0">
              <a:buNone/>
            </a:pPr>
            <a:r>
              <a:rPr lang="en-US" sz="2400" b="1" dirty="0"/>
              <a:t>Instead of: </a:t>
            </a:r>
            <a:r>
              <a:rPr lang="en-US" sz="2400" dirty="0"/>
              <a:t>Bombarding users with excessive info</a:t>
            </a:r>
          </a:p>
          <a:p>
            <a:pPr marL="0" indent="0">
              <a:buNone/>
            </a:pPr>
            <a:endParaRPr lang="en-US" sz="2400" b="1" dirty="0"/>
          </a:p>
          <a:p>
            <a:pPr marL="0" indent="0">
              <a:buNone/>
            </a:pPr>
            <a:r>
              <a:rPr lang="en-US" sz="2400" b="1" dirty="0"/>
              <a:t>Design Should:  </a:t>
            </a:r>
            <a:r>
              <a:rPr lang="en-US" sz="2400" dirty="0"/>
              <a:t>Focus on </a:t>
            </a:r>
            <a:r>
              <a:rPr lang="en-US" sz="2400" b="1" dirty="0"/>
              <a:t>salient</a:t>
            </a:r>
            <a:r>
              <a:rPr lang="en-US" sz="2400" dirty="0"/>
              <a:t>, </a:t>
            </a:r>
            <a:r>
              <a:rPr lang="en-US" sz="2400" b="1" dirty="0"/>
              <a:t>glanceable</a:t>
            </a:r>
            <a:r>
              <a:rPr lang="en-US" sz="2400" dirty="0"/>
              <a:t>, and </a:t>
            </a:r>
            <a:r>
              <a:rPr lang="en-US" sz="2400" b="1" dirty="0"/>
              <a:t>context-aware</a:t>
            </a:r>
            <a:r>
              <a:rPr lang="en-US" sz="2400" dirty="0"/>
              <a:t> info</a:t>
            </a:r>
          </a:p>
          <a:p>
            <a:r>
              <a:rPr lang="en-US" sz="2400" dirty="0"/>
              <a:t>Utilize:</a:t>
            </a:r>
          </a:p>
          <a:p>
            <a:pPr marL="457200" lvl="1" indent="0">
              <a:buNone/>
            </a:pPr>
            <a:r>
              <a:rPr lang="en-US" sz="2400" dirty="0"/>
              <a:t>✅ AR apps showing only key data</a:t>
            </a:r>
          </a:p>
          <a:p>
            <a:pPr marL="457200" lvl="1" indent="0">
              <a:buNone/>
            </a:pPr>
            <a:r>
              <a:rPr lang="en-US" sz="2400" dirty="0"/>
              <a:t>✅ Wearables with digestible info (e.g., fitness bands)</a:t>
            </a:r>
          </a:p>
          <a:p>
            <a:pPr marL="0" indent="0">
              <a:buNone/>
            </a:pPr>
            <a:endParaRPr lang="en-US" sz="2400" b="1" dirty="0"/>
          </a:p>
          <a:p>
            <a:pPr marL="0" indent="0">
              <a:buNone/>
            </a:pPr>
            <a:r>
              <a:rPr lang="en-US" sz="2400" b="1" dirty="0"/>
              <a:t>Example: </a:t>
            </a:r>
            <a:r>
              <a:rPr lang="en-US" sz="2400" dirty="0"/>
              <a:t>Apple Watch showing just your </a:t>
            </a:r>
            <a:r>
              <a:rPr lang="en-US" sz="2400" i="1" dirty="0"/>
              <a:t>next step</a:t>
            </a:r>
            <a:r>
              <a:rPr lang="en-US" sz="2400" dirty="0"/>
              <a:t> in directions, not the full route</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6E46DD5A-4B3E-5CA0-C274-EF5807DBBC41}"/>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0A2DCB04-2B9C-CB73-AA73-DCAC6FFAB5B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81BEB09D-7BA5-7D0D-A503-C3FE8856E24B}"/>
              </a:ext>
            </a:extLst>
          </p:cNvPr>
          <p:cNvSpPr>
            <a:spLocks noGrp="1"/>
          </p:cNvSpPr>
          <p:nvPr>
            <p:ph type="sldNum" sz="quarter" idx="12"/>
          </p:nvPr>
        </p:nvSpPr>
        <p:spPr/>
        <p:txBody>
          <a:bodyPr/>
          <a:lstStyle/>
          <a:p>
            <a:fld id="{C4FA3F07-B4E9-4FEB-BC07-B9713C186F28}" type="slidenum">
              <a:rPr lang="en-US" smtClean="0"/>
              <a:pPr/>
              <a:t>75</a:t>
            </a:fld>
            <a:endParaRPr lang="en-US" dirty="0"/>
          </a:p>
        </p:txBody>
      </p:sp>
    </p:spTree>
    <p:extLst>
      <p:ext uri="{BB962C8B-B14F-4D97-AF65-F5344CB8AC3E}">
        <p14:creationId xmlns:p14="http://schemas.microsoft.com/office/powerpoint/2010/main" val="1255670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A8A533D-872D-0400-1654-4841F01BD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6E598A9-E2E7-BBA2-51B3-FDA13D489050}"/>
              </a:ext>
            </a:extLst>
          </p:cNvPr>
          <p:cNvSpPr>
            <a:spLocks noGrp="1"/>
          </p:cNvSpPr>
          <p:nvPr>
            <p:ph type="title"/>
          </p:nvPr>
        </p:nvSpPr>
        <p:spPr/>
        <p:txBody>
          <a:bodyPr>
            <a:normAutofit/>
          </a:bodyPr>
          <a:lstStyle/>
          <a:p>
            <a:r>
              <a:rPr lang="en-IN" sz="4900" b="1" dirty="0"/>
              <a:t>Cognition - Reflective Cognition</a:t>
            </a:r>
          </a:p>
        </p:txBody>
      </p:sp>
      <p:sp>
        <p:nvSpPr>
          <p:cNvPr id="3" name="Content Placeholder 2">
            <a:extLst>
              <a:ext uri="{FF2B5EF4-FFF2-40B4-BE49-F238E27FC236}">
                <a16:creationId xmlns:a16="http://schemas.microsoft.com/office/drawing/2014/main" xmlns="" id="{8F4E7946-7CA5-6FAD-4528-927BD0CAF26E}"/>
              </a:ext>
            </a:extLst>
          </p:cNvPr>
          <p:cNvSpPr>
            <a:spLocks noGrp="1"/>
          </p:cNvSpPr>
          <p:nvPr>
            <p:ph idx="1"/>
          </p:nvPr>
        </p:nvSpPr>
        <p:spPr>
          <a:xfrm>
            <a:off x="139700" y="1371600"/>
            <a:ext cx="11823700" cy="4876800"/>
          </a:xfrm>
        </p:spPr>
        <p:txBody>
          <a:bodyPr>
            <a:normAutofit/>
          </a:bodyPr>
          <a:lstStyle/>
          <a:p>
            <a:pPr marL="0" indent="0">
              <a:buNone/>
            </a:pPr>
            <a:r>
              <a:rPr lang="en-US" sz="2800" b="1" dirty="0"/>
              <a:t>The App Generation – Decision Anxiety</a:t>
            </a:r>
          </a:p>
          <a:p>
            <a:pPr marL="0" indent="0">
              <a:buNone/>
            </a:pPr>
            <a:r>
              <a:rPr lang="en-US" sz="2800" b="1" dirty="0"/>
              <a:t>Modern Dilemma: </a:t>
            </a:r>
            <a:r>
              <a:rPr lang="en-US" sz="2400" dirty="0"/>
              <a:t>Young users rely on </a:t>
            </a:r>
            <a:r>
              <a:rPr lang="en-US" sz="2400" b="1" dirty="0"/>
              <a:t>apps, blogs, reviews</a:t>
            </a:r>
            <a:r>
              <a:rPr lang="en-US" sz="2400" dirty="0"/>
              <a:t> for every decision:</a:t>
            </a:r>
          </a:p>
          <a:p>
            <a:pPr lvl="1"/>
            <a:r>
              <a:rPr lang="en-US" sz="2400" dirty="0"/>
              <a:t>Where to eat</a:t>
            </a:r>
          </a:p>
          <a:p>
            <a:pPr lvl="1"/>
            <a:r>
              <a:rPr lang="en-US" sz="2400" dirty="0"/>
              <a:t>What movie to watch</a:t>
            </a:r>
          </a:p>
          <a:p>
            <a:pPr lvl="1"/>
            <a:r>
              <a:rPr lang="en-US" sz="2400" dirty="0"/>
              <a:t>What college to join</a:t>
            </a:r>
          </a:p>
          <a:p>
            <a:pPr marL="0" indent="0">
              <a:buNone/>
            </a:pPr>
            <a:r>
              <a:rPr lang="en-US" sz="2800" b="1" dirty="0"/>
              <a:t>Issue:  </a:t>
            </a:r>
            <a:r>
              <a:rPr lang="en-US" sz="2400" dirty="0"/>
              <a:t>This leads to </a:t>
            </a:r>
            <a:r>
              <a:rPr lang="en-US" sz="2400" b="1" dirty="0"/>
              <a:t>indecisiveness and anxiety</a:t>
            </a:r>
            <a:r>
              <a:rPr lang="en-US" sz="2400" dirty="0"/>
              <a:t>, reducing personal confidence</a:t>
            </a:r>
          </a:p>
          <a:p>
            <a:pPr marL="0" indent="0">
              <a:buNone/>
            </a:pPr>
            <a:endParaRPr lang="en-US" sz="2800" b="1" dirty="0"/>
          </a:p>
          <a:p>
            <a:pPr marL="0" indent="0">
              <a:buNone/>
            </a:pPr>
            <a:r>
              <a:rPr lang="en-US" sz="2800" b="1" dirty="0"/>
              <a:t>Example:  </a:t>
            </a:r>
            <a:r>
              <a:rPr lang="en-US" sz="2400" dirty="0"/>
              <a:t>University selection now takes </a:t>
            </a:r>
            <a:r>
              <a:rPr lang="en-US" sz="2400" b="1" dirty="0"/>
              <a:t>months</a:t>
            </a:r>
            <a:r>
              <a:rPr lang="en-US" sz="2400" dirty="0"/>
              <a:t> of research, social validation, and input — yet the decision may still be impulsive (e.g., “where friends are going”).</a:t>
            </a:r>
          </a:p>
          <a:p>
            <a:pPr marL="0" indent="0">
              <a:buNone/>
            </a:pPr>
            <a:endParaRPr lang="en-IN" sz="3200" i="0" u="none" strike="noStrike" baseline="0" dirty="0"/>
          </a:p>
        </p:txBody>
      </p:sp>
      <p:sp>
        <p:nvSpPr>
          <p:cNvPr id="4" name="Date Placeholder 3">
            <a:extLst>
              <a:ext uri="{FF2B5EF4-FFF2-40B4-BE49-F238E27FC236}">
                <a16:creationId xmlns:a16="http://schemas.microsoft.com/office/drawing/2014/main" xmlns="" id="{5A34D61D-253D-655F-A127-A37E2F9CB52E}"/>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6F5FDCB2-6211-B1A0-CDA1-912BBD108D7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26C116B7-3CE7-446D-036F-FC2698CE0AEE}"/>
              </a:ext>
            </a:extLst>
          </p:cNvPr>
          <p:cNvSpPr>
            <a:spLocks noGrp="1"/>
          </p:cNvSpPr>
          <p:nvPr>
            <p:ph type="sldNum" sz="quarter" idx="12"/>
          </p:nvPr>
        </p:nvSpPr>
        <p:spPr/>
        <p:txBody>
          <a:bodyPr/>
          <a:lstStyle/>
          <a:p>
            <a:fld id="{C4FA3F07-B4E9-4FEB-BC07-B9713C186F28}" type="slidenum">
              <a:rPr lang="en-US" smtClean="0"/>
              <a:pPr/>
              <a:t>76</a:t>
            </a:fld>
            <a:endParaRPr lang="en-US" dirty="0"/>
          </a:p>
        </p:txBody>
      </p:sp>
    </p:spTree>
    <p:extLst>
      <p:ext uri="{BB962C8B-B14F-4D97-AF65-F5344CB8AC3E}">
        <p14:creationId xmlns:p14="http://schemas.microsoft.com/office/powerpoint/2010/main" val="1505432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7CBDA35-70D8-0D8C-60F1-9C5F6D263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ABC99A9C-EE51-E82D-EDC4-48C8AAB2A562}"/>
              </a:ext>
            </a:extLst>
          </p:cNvPr>
          <p:cNvSpPr>
            <a:spLocks noGrp="1"/>
          </p:cNvSpPr>
          <p:nvPr>
            <p:ph type="title"/>
          </p:nvPr>
        </p:nvSpPr>
        <p:spPr/>
        <p:txBody>
          <a:bodyPr>
            <a:normAutofit/>
          </a:bodyPr>
          <a:lstStyle/>
          <a:p>
            <a:r>
              <a:rPr lang="en-IN" sz="4900" b="1" dirty="0"/>
              <a:t>Cognition - Reflective Cognition</a:t>
            </a:r>
          </a:p>
        </p:txBody>
      </p:sp>
      <p:sp>
        <p:nvSpPr>
          <p:cNvPr id="3" name="Content Placeholder 2">
            <a:extLst>
              <a:ext uri="{FF2B5EF4-FFF2-40B4-BE49-F238E27FC236}">
                <a16:creationId xmlns:a16="http://schemas.microsoft.com/office/drawing/2014/main" xmlns="" id="{8436500B-A583-E8EC-3AD2-A29630858893}"/>
              </a:ext>
            </a:extLst>
          </p:cNvPr>
          <p:cNvSpPr>
            <a:spLocks noGrp="1"/>
          </p:cNvSpPr>
          <p:nvPr>
            <p:ph idx="1"/>
          </p:nvPr>
        </p:nvSpPr>
        <p:spPr>
          <a:xfrm>
            <a:off x="139700" y="1371600"/>
            <a:ext cx="11823700" cy="4876800"/>
          </a:xfrm>
        </p:spPr>
        <p:txBody>
          <a:bodyPr>
            <a:normAutofit/>
          </a:bodyPr>
          <a:lstStyle/>
          <a:p>
            <a:pPr marL="0" indent="0">
              <a:buNone/>
            </a:pPr>
            <a:r>
              <a:rPr lang="en-US" sz="3200" b="1" dirty="0"/>
              <a:t>Design Implications</a:t>
            </a:r>
          </a:p>
          <a:p>
            <a:pPr marL="0" indent="0">
              <a:buNone/>
            </a:pPr>
            <a:r>
              <a:rPr lang="en-US" sz="3200" b="1" dirty="0"/>
              <a:t>To Support Reflective Cognition in UX:</a:t>
            </a:r>
            <a:endParaRPr lang="en-US" sz="3200" dirty="0"/>
          </a:p>
          <a:p>
            <a:pPr marL="0" indent="0">
              <a:buNone/>
            </a:pPr>
            <a:r>
              <a:rPr lang="en-US" sz="2400" dirty="0"/>
              <a:t>🔍 Provide </a:t>
            </a:r>
            <a:r>
              <a:rPr lang="en-US" sz="2400" b="1" dirty="0"/>
              <a:t>optional hidden info</a:t>
            </a:r>
            <a:r>
              <a:rPr lang="en-US" sz="2400" dirty="0"/>
              <a:t> for deep learners (e.g., “Learn more” toggles)</a:t>
            </a:r>
          </a:p>
          <a:p>
            <a:pPr marL="0" indent="0">
              <a:buNone/>
            </a:pPr>
            <a:r>
              <a:rPr lang="en-US" sz="2400" dirty="0"/>
              <a:t>🧭 Use </a:t>
            </a:r>
            <a:r>
              <a:rPr lang="en-US" sz="2400" b="1" dirty="0"/>
              <a:t>clear icons</a:t>
            </a:r>
            <a:r>
              <a:rPr lang="en-US" sz="2400" dirty="0"/>
              <a:t> and </a:t>
            </a:r>
            <a:r>
              <a:rPr lang="en-US" sz="2400" b="1" dirty="0"/>
              <a:t>shortcuts</a:t>
            </a:r>
            <a:r>
              <a:rPr lang="en-US" sz="2400" dirty="0"/>
              <a:t> for rapid decisions</a:t>
            </a:r>
          </a:p>
          <a:p>
            <a:pPr marL="0" indent="0">
              <a:buNone/>
            </a:pPr>
            <a:r>
              <a:rPr lang="en-US" sz="2400" dirty="0"/>
              <a:t>📊 Offer </a:t>
            </a:r>
            <a:r>
              <a:rPr lang="en-US" sz="2400" b="1" dirty="0"/>
              <a:t>just enough comparison</a:t>
            </a:r>
            <a:r>
              <a:rPr lang="en-US" sz="2400" dirty="0"/>
              <a:t>, not overwhelming data</a:t>
            </a:r>
          </a:p>
          <a:p>
            <a:pPr marL="0" indent="0">
              <a:buNone/>
            </a:pPr>
            <a:r>
              <a:rPr lang="en-US" sz="2400" dirty="0"/>
              <a:t>👓 Use </a:t>
            </a:r>
            <a:r>
              <a:rPr lang="en-US" sz="2400" b="1" dirty="0"/>
              <a:t>glanceable interfaces</a:t>
            </a:r>
            <a:r>
              <a:rPr lang="en-US" sz="2400" dirty="0"/>
              <a:t> for on-the-go choices</a:t>
            </a:r>
          </a:p>
          <a:p>
            <a:pPr marL="0" indent="0">
              <a:buNone/>
            </a:pPr>
            <a:endParaRPr lang="en-US" sz="3200" b="1" dirty="0"/>
          </a:p>
          <a:p>
            <a:pPr marL="0" indent="0">
              <a:buNone/>
            </a:pPr>
            <a:r>
              <a:rPr lang="en-US" sz="3200" b="1" dirty="0"/>
              <a:t>Example: </a:t>
            </a:r>
            <a:r>
              <a:rPr lang="en-US" sz="2400" dirty="0"/>
              <a:t>A shopping site that highlights </a:t>
            </a:r>
            <a:r>
              <a:rPr lang="en-US" sz="2400" b="1" dirty="0"/>
              <a:t>top 3 features</a:t>
            </a:r>
            <a:r>
              <a:rPr lang="en-US" sz="2400" dirty="0"/>
              <a:t> of each product in a card layout with a “Compare More” button</a:t>
            </a:r>
          </a:p>
          <a:p>
            <a:pPr marL="0" indent="0">
              <a:buNone/>
            </a:pPr>
            <a:endParaRPr lang="en-IN" sz="3200" i="0" u="none" strike="noStrike" baseline="0" dirty="0"/>
          </a:p>
        </p:txBody>
      </p:sp>
      <p:sp>
        <p:nvSpPr>
          <p:cNvPr id="4" name="Date Placeholder 3">
            <a:extLst>
              <a:ext uri="{FF2B5EF4-FFF2-40B4-BE49-F238E27FC236}">
                <a16:creationId xmlns:a16="http://schemas.microsoft.com/office/drawing/2014/main" xmlns="" id="{68CED1AD-46DE-5630-7B61-97195D9DB507}"/>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D5ED264B-E405-5960-F9F3-45C97C91A0E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E78AB735-FCF2-05B4-C3AF-E2BDE2456325}"/>
              </a:ext>
            </a:extLst>
          </p:cNvPr>
          <p:cNvSpPr>
            <a:spLocks noGrp="1"/>
          </p:cNvSpPr>
          <p:nvPr>
            <p:ph type="sldNum" sz="quarter" idx="12"/>
          </p:nvPr>
        </p:nvSpPr>
        <p:spPr/>
        <p:txBody>
          <a:bodyPr/>
          <a:lstStyle/>
          <a:p>
            <a:fld id="{C4FA3F07-B4E9-4FEB-BC07-B9713C186F28}" type="slidenum">
              <a:rPr lang="en-US" smtClean="0"/>
              <a:pPr/>
              <a:t>77</a:t>
            </a:fld>
            <a:endParaRPr lang="en-US" dirty="0"/>
          </a:p>
        </p:txBody>
      </p:sp>
    </p:spTree>
    <p:extLst>
      <p:ext uri="{BB962C8B-B14F-4D97-AF65-F5344CB8AC3E}">
        <p14:creationId xmlns:p14="http://schemas.microsoft.com/office/powerpoint/2010/main" val="1711475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EA03946-DB4D-9DAE-FE6E-5A14FC0B9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B4811FA-798E-E326-174B-893B6930C18D}"/>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9D004C78-2666-0E0D-563B-6799AA8B0B3B}"/>
              </a:ext>
            </a:extLst>
          </p:cNvPr>
          <p:cNvSpPr>
            <a:spLocks noGrp="1"/>
          </p:cNvSpPr>
          <p:nvPr>
            <p:ph idx="1"/>
          </p:nvPr>
        </p:nvSpPr>
        <p:spPr>
          <a:xfrm>
            <a:off x="139700" y="1371600"/>
            <a:ext cx="11823700" cy="4876800"/>
          </a:xfrm>
        </p:spPr>
        <p:txBody>
          <a:bodyPr>
            <a:normAutofit/>
          </a:bodyPr>
          <a:lstStyle/>
          <a:p>
            <a:r>
              <a:rPr lang="en-US" dirty="0"/>
              <a:t>Cognitive frameworks provide structured ways to understand how users think, decide, and behave while interacting with systems.</a:t>
            </a:r>
          </a:p>
          <a:p>
            <a:r>
              <a:rPr lang="en-US" dirty="0"/>
              <a:t>They help </a:t>
            </a:r>
            <a:r>
              <a:rPr lang="en-US" b="1" dirty="0"/>
              <a:t>designers create user-centered interfaces</a:t>
            </a:r>
            <a:r>
              <a:rPr lang="en-US" dirty="0"/>
              <a:t> by predicting potential user challenges and enhancing usability.</a:t>
            </a:r>
          </a:p>
          <a:p>
            <a:pPr marL="0" indent="0">
              <a:buNone/>
            </a:pPr>
            <a:r>
              <a:rPr lang="en-US" b="1" dirty="0"/>
              <a:t>Why They Matter:</a:t>
            </a:r>
          </a:p>
          <a:p>
            <a:r>
              <a:rPr lang="en-US" dirty="0"/>
              <a:t>They allow designers to </a:t>
            </a:r>
            <a:r>
              <a:rPr lang="en-US" b="1" dirty="0"/>
              <a:t>align system behavior with human thinking</a:t>
            </a:r>
            <a:r>
              <a:rPr lang="en-US" dirty="0"/>
              <a:t> patterns.</a:t>
            </a:r>
          </a:p>
          <a:p>
            <a:r>
              <a:rPr lang="en-US" dirty="0"/>
              <a:t>Help in identifying </a:t>
            </a:r>
            <a:r>
              <a:rPr lang="en-US" b="1" dirty="0"/>
              <a:t>mental bottlenecks</a:t>
            </a:r>
            <a:r>
              <a:rPr lang="en-US" dirty="0"/>
              <a:t>, </a:t>
            </a:r>
            <a:r>
              <a:rPr lang="en-US" b="1" dirty="0"/>
              <a:t>misconceptions</a:t>
            </a:r>
            <a:r>
              <a:rPr lang="en-US" dirty="0"/>
              <a:t>, and </a:t>
            </a:r>
            <a:r>
              <a:rPr lang="en-US" b="1" dirty="0"/>
              <a:t>design gaps</a:t>
            </a:r>
            <a:r>
              <a:rPr lang="en-US" dirty="0"/>
              <a:t>.</a:t>
            </a:r>
          </a:p>
          <a:p>
            <a:r>
              <a:rPr lang="en-US" dirty="0"/>
              <a:t>Aid in crafting intuitive, error-resistant, and learnable interfaces.</a:t>
            </a:r>
          </a:p>
          <a:p>
            <a:pPr marL="0" indent="0">
              <a:buNone/>
            </a:pPr>
            <a:r>
              <a:rPr lang="en-IN" b="1" dirty="0"/>
              <a:t>Two categories:</a:t>
            </a:r>
          </a:p>
          <a:p>
            <a:pPr lvl="1"/>
            <a:r>
              <a:rPr lang="en-IN" b="1" dirty="0"/>
              <a:t>Internal frameworks</a:t>
            </a:r>
            <a:r>
              <a:rPr lang="en-IN" dirty="0"/>
              <a:t> (focus on mental processes)</a:t>
            </a:r>
          </a:p>
          <a:p>
            <a:pPr lvl="1"/>
            <a:r>
              <a:rPr lang="en-IN" b="1" dirty="0"/>
              <a:t>External frameworks</a:t>
            </a:r>
            <a:r>
              <a:rPr lang="en-IN" dirty="0"/>
              <a:t> (focus on context-based interactions)</a:t>
            </a:r>
          </a:p>
          <a:p>
            <a:r>
              <a:rPr lang="en-IN" b="1" dirty="0"/>
              <a:t>Internal: </a:t>
            </a:r>
            <a:r>
              <a:rPr lang="en-IN" dirty="0"/>
              <a:t>Mental Models, Gulfs of Execution &amp; Evaluation, Information Processing</a:t>
            </a:r>
          </a:p>
          <a:p>
            <a:r>
              <a:rPr lang="en-IN" b="1" dirty="0"/>
              <a:t>External</a:t>
            </a:r>
            <a:r>
              <a:rPr lang="en-IN" dirty="0"/>
              <a:t>: Distributed Cognition, External Cognition, Embodied Interaction</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F9CB90E7-E598-05CF-4AB5-39BDEBFFD22C}"/>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2A18A0CA-6E49-FBD3-6AC3-EAD7619F8AB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97EA6AB8-E302-6820-CA33-5E04C7100B18}"/>
              </a:ext>
            </a:extLst>
          </p:cNvPr>
          <p:cNvSpPr>
            <a:spLocks noGrp="1"/>
          </p:cNvSpPr>
          <p:nvPr>
            <p:ph type="sldNum" sz="quarter" idx="12"/>
          </p:nvPr>
        </p:nvSpPr>
        <p:spPr/>
        <p:txBody>
          <a:bodyPr/>
          <a:lstStyle/>
          <a:p>
            <a:fld id="{C4FA3F07-B4E9-4FEB-BC07-B9713C186F28}" type="slidenum">
              <a:rPr lang="en-US" smtClean="0"/>
              <a:pPr/>
              <a:t>78</a:t>
            </a:fld>
            <a:endParaRPr lang="en-US" dirty="0"/>
          </a:p>
        </p:txBody>
      </p:sp>
    </p:spTree>
    <p:extLst>
      <p:ext uri="{BB962C8B-B14F-4D97-AF65-F5344CB8AC3E}">
        <p14:creationId xmlns:p14="http://schemas.microsoft.com/office/powerpoint/2010/main" val="3175733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D101957-7041-E350-865A-285105B30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54821C1-A94F-6965-1871-21A9D03A6B62}"/>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C763330D-0F6A-C703-7AB1-6A4B7A7FA983}"/>
              </a:ext>
            </a:extLst>
          </p:cNvPr>
          <p:cNvSpPr>
            <a:spLocks noGrp="1"/>
          </p:cNvSpPr>
          <p:nvPr>
            <p:ph idx="1"/>
          </p:nvPr>
        </p:nvSpPr>
        <p:spPr>
          <a:xfrm>
            <a:off x="139700" y="1371600"/>
            <a:ext cx="11823700" cy="4876800"/>
          </a:xfrm>
        </p:spPr>
        <p:txBody>
          <a:bodyPr>
            <a:normAutofit/>
          </a:bodyPr>
          <a:lstStyle/>
          <a:p>
            <a:pPr marL="0" indent="0">
              <a:buNone/>
            </a:pPr>
            <a:r>
              <a:rPr lang="en-US" sz="2400" b="1" dirty="0"/>
              <a:t>🧠 Internal Frameworks : </a:t>
            </a:r>
            <a:r>
              <a:rPr lang="en-US" sz="2400" dirty="0"/>
              <a:t>Focus on </a:t>
            </a:r>
            <a:r>
              <a:rPr lang="en-US" sz="2400" b="1" dirty="0"/>
              <a:t>what happens inside the user’s mind</a:t>
            </a:r>
            <a:r>
              <a:rPr lang="en-US" sz="2400" dirty="0"/>
              <a:t> when they interact with a system. Emphasize memory, attention, reasoning, and decision-making.</a:t>
            </a:r>
          </a:p>
          <a:p>
            <a:pPr marL="0" indent="0">
              <a:buNone/>
            </a:pPr>
            <a:r>
              <a:rPr lang="en-US" sz="2400" b="1" dirty="0"/>
              <a:t>Includes:</a:t>
            </a:r>
            <a:endParaRPr lang="en-US" sz="2400" dirty="0"/>
          </a:p>
          <a:p>
            <a:r>
              <a:rPr lang="en-US" sz="2400" b="1" dirty="0"/>
              <a:t>Mental Models</a:t>
            </a:r>
            <a:r>
              <a:rPr lang="en-US" sz="2400" dirty="0"/>
              <a:t> – </a:t>
            </a:r>
            <a:r>
              <a:rPr lang="en-US" sz="2200" dirty="0"/>
              <a:t>Users' internal understanding of how a system works.</a:t>
            </a:r>
          </a:p>
          <a:p>
            <a:r>
              <a:rPr lang="en-US" sz="2400" b="1" dirty="0"/>
              <a:t>Gulfs of Execution &amp; Evaluation</a:t>
            </a:r>
            <a:r>
              <a:rPr lang="en-US" sz="2400" dirty="0"/>
              <a:t> – </a:t>
            </a:r>
            <a:r>
              <a:rPr lang="en-US" sz="2200" dirty="0"/>
              <a:t>The cognitive distance between user goals, actions, and system feedback.</a:t>
            </a:r>
          </a:p>
          <a:p>
            <a:r>
              <a:rPr lang="en-US" sz="2400" b="1" dirty="0"/>
              <a:t>Information Processing</a:t>
            </a:r>
            <a:r>
              <a:rPr lang="en-US" sz="2400" dirty="0"/>
              <a:t> – </a:t>
            </a:r>
            <a:r>
              <a:rPr lang="en-US" sz="2200" dirty="0"/>
              <a:t>The human mind as an input-output processor, dealing with perception, cognition, and response.</a:t>
            </a:r>
          </a:p>
          <a:p>
            <a:pPr marL="0" indent="0">
              <a:buNone/>
            </a:pPr>
            <a:r>
              <a:rPr lang="en-US" sz="2400" dirty="0"/>
              <a:t>🧩 </a:t>
            </a:r>
            <a:r>
              <a:rPr lang="en-US" sz="2400" b="1" dirty="0"/>
              <a:t>Use Case Example:</a:t>
            </a:r>
            <a:r>
              <a:rPr lang="en-US" sz="2400" dirty="0"/>
              <a:t/>
            </a:r>
            <a:br>
              <a:rPr lang="en-US" sz="2400" dirty="0"/>
            </a:br>
            <a:r>
              <a:rPr lang="en-US" sz="2200" dirty="0"/>
              <a:t>When a user interacts with a microwave interface, they rely on their mental model (e.g., “press start after setting the time”). If the system behaves unexpectedly, they feel confused due to mismatched mental models or poor feedback.</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1939455A-024B-708B-23D0-187A1480FA0F}"/>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24105575-749C-3649-A5D6-4A1079D6E94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3D4E8FC-D9D6-150C-D51F-130F774C1E80}"/>
              </a:ext>
            </a:extLst>
          </p:cNvPr>
          <p:cNvSpPr>
            <a:spLocks noGrp="1"/>
          </p:cNvSpPr>
          <p:nvPr>
            <p:ph type="sldNum" sz="quarter" idx="12"/>
          </p:nvPr>
        </p:nvSpPr>
        <p:spPr/>
        <p:txBody>
          <a:bodyPr/>
          <a:lstStyle/>
          <a:p>
            <a:fld id="{C4FA3F07-B4E9-4FEB-BC07-B9713C186F28}" type="slidenum">
              <a:rPr lang="en-US" smtClean="0"/>
              <a:pPr/>
              <a:t>79</a:t>
            </a:fld>
            <a:endParaRPr lang="en-US" dirty="0"/>
          </a:p>
        </p:txBody>
      </p:sp>
    </p:spTree>
    <p:extLst>
      <p:ext uri="{BB962C8B-B14F-4D97-AF65-F5344CB8AC3E}">
        <p14:creationId xmlns:p14="http://schemas.microsoft.com/office/powerpoint/2010/main" val="30401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4F1F9A5-C842-5980-5437-BE417523D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837F56F-8258-FA0A-DB81-C8A59BE2C81B}"/>
              </a:ext>
            </a:extLst>
          </p:cNvPr>
          <p:cNvSpPr>
            <a:spLocks noGrp="1"/>
          </p:cNvSpPr>
          <p:nvPr>
            <p:ph type="title"/>
          </p:nvPr>
        </p:nvSpPr>
        <p:spPr/>
        <p:txBody>
          <a:bodyPr>
            <a:noAutofit/>
          </a:bodyPr>
          <a:lstStyle/>
          <a:p>
            <a:pPr algn="ctr"/>
            <a:r>
              <a:rPr lang="en-IN" sz="3200" b="1" i="0" dirty="0">
                <a:effectLst/>
              </a:rPr>
              <a:t>What is the difference between software engineering and interaction design ??</a:t>
            </a:r>
          </a:p>
        </p:txBody>
      </p:sp>
      <p:pic>
        <p:nvPicPr>
          <p:cNvPr id="8" name="Content Placeholder 7">
            <a:extLst>
              <a:ext uri="{FF2B5EF4-FFF2-40B4-BE49-F238E27FC236}">
                <a16:creationId xmlns:a16="http://schemas.microsoft.com/office/drawing/2014/main" xmlns="" id="{7B1262B6-3DDF-32B0-07E7-2C46DB35CD85}"/>
              </a:ext>
            </a:extLst>
          </p:cNvPr>
          <p:cNvPicPr>
            <a:picLocks noGrp="1" noChangeAspect="1"/>
          </p:cNvPicPr>
          <p:nvPr>
            <p:ph idx="1"/>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57300" y="1676400"/>
            <a:ext cx="9677400" cy="4267200"/>
          </a:xfrm>
        </p:spPr>
      </p:pic>
      <p:sp>
        <p:nvSpPr>
          <p:cNvPr id="4" name="Date Placeholder 3">
            <a:extLst>
              <a:ext uri="{FF2B5EF4-FFF2-40B4-BE49-F238E27FC236}">
                <a16:creationId xmlns:a16="http://schemas.microsoft.com/office/drawing/2014/main" xmlns="" id="{5F734F3D-7723-4628-D602-8076FEBF8018}"/>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86DC9071-9846-0394-AD32-A1A1A059A23F}"/>
              </a:ext>
            </a:extLst>
          </p:cNvPr>
          <p:cNvSpPr>
            <a:spLocks noGrp="1"/>
          </p:cNvSpPr>
          <p:nvPr>
            <p:ph type="ftr" sz="quarter" idx="11"/>
          </p:nvPr>
        </p:nvSpPr>
        <p:spPr/>
        <p:txBody>
          <a:bodyPr/>
          <a:lstStyle/>
          <a:p>
            <a:r>
              <a:rPr lang="en-US" dirty="0"/>
              <a:t>Department of Computer Science &amp; Engineering, VNRVJIET, Hyderabad</a:t>
            </a:r>
          </a:p>
        </p:txBody>
      </p:sp>
      <p:sp>
        <p:nvSpPr>
          <p:cNvPr id="6" name="Slide Number Placeholder 5">
            <a:extLst>
              <a:ext uri="{FF2B5EF4-FFF2-40B4-BE49-F238E27FC236}">
                <a16:creationId xmlns:a16="http://schemas.microsoft.com/office/drawing/2014/main" xmlns="" id="{B870C8B5-363F-3AF6-E063-4279EDF17034}"/>
              </a:ext>
            </a:extLst>
          </p:cNvPr>
          <p:cNvSpPr>
            <a:spLocks noGrp="1"/>
          </p:cNvSpPr>
          <p:nvPr>
            <p:ph type="sldNum" sz="quarter" idx="12"/>
          </p:nvPr>
        </p:nvSpPr>
        <p:spPr/>
        <p:txBody>
          <a:bodyPr/>
          <a:lstStyle/>
          <a:p>
            <a:fld id="{C4FA3F07-B4E9-4FEB-BC07-B9713C186F28}" type="slidenum">
              <a:rPr lang="en-US" smtClean="0"/>
              <a:pPr/>
              <a:t>8</a:t>
            </a:fld>
            <a:endParaRPr lang="en-US" dirty="0"/>
          </a:p>
        </p:txBody>
      </p:sp>
    </p:spTree>
    <p:extLst>
      <p:ext uri="{BB962C8B-B14F-4D97-AF65-F5344CB8AC3E}">
        <p14:creationId xmlns:p14="http://schemas.microsoft.com/office/powerpoint/2010/main" val="40558618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87B86C3-E8CE-1EB9-AB5E-AD41E3A28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0F37A4A-7CC7-AC09-1F2E-08585DE63361}"/>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01B3F02B-4587-4749-F6AE-482B57B6CE0D}"/>
              </a:ext>
            </a:extLst>
          </p:cNvPr>
          <p:cNvSpPr>
            <a:spLocks noGrp="1"/>
          </p:cNvSpPr>
          <p:nvPr>
            <p:ph idx="1"/>
          </p:nvPr>
        </p:nvSpPr>
        <p:spPr>
          <a:xfrm>
            <a:off x="139700" y="1371600"/>
            <a:ext cx="11823700" cy="4876800"/>
          </a:xfrm>
        </p:spPr>
        <p:txBody>
          <a:bodyPr>
            <a:normAutofit/>
          </a:bodyPr>
          <a:lstStyle/>
          <a:p>
            <a:pPr marL="0" indent="0">
              <a:buNone/>
            </a:pPr>
            <a:r>
              <a:rPr lang="en-US" sz="2800" b="1" dirty="0"/>
              <a:t>Mental Models</a:t>
            </a:r>
          </a:p>
          <a:p>
            <a:r>
              <a:rPr lang="en-US" sz="2400" dirty="0"/>
              <a:t>Users form internal representations of how systems work.</a:t>
            </a:r>
          </a:p>
          <a:p>
            <a:r>
              <a:rPr lang="en-US" sz="2400" dirty="0"/>
              <a:t>Help in predicting system behavior and troubleshooting errors.</a:t>
            </a:r>
          </a:p>
          <a:p>
            <a:pPr marL="0" indent="0">
              <a:buNone/>
            </a:pPr>
            <a:r>
              <a:rPr lang="en-US" sz="2800" b="1" dirty="0"/>
              <a:t>Types of knowledge:</a:t>
            </a:r>
          </a:p>
          <a:p>
            <a:pPr marL="628650" lvl="1" indent="-274638">
              <a:tabLst>
                <a:tab pos="811213" algn="l"/>
              </a:tabLst>
            </a:pPr>
            <a:r>
              <a:rPr lang="en-US" sz="2400" dirty="0"/>
              <a:t>Operational knowledge (how to use)</a:t>
            </a:r>
          </a:p>
          <a:p>
            <a:pPr marL="628650" lvl="1" indent="-274638">
              <a:tabLst>
                <a:tab pos="811213" algn="l"/>
              </a:tabLst>
            </a:pPr>
            <a:r>
              <a:rPr lang="en-US" sz="2400" dirty="0"/>
              <a:t>Structural knowledge (how it works)</a:t>
            </a:r>
          </a:p>
          <a:p>
            <a:pPr marL="0" indent="0">
              <a:buNone/>
            </a:pPr>
            <a:r>
              <a:rPr lang="en-US" sz="2800" b="1" dirty="0"/>
              <a:t>Example: </a:t>
            </a:r>
            <a:r>
              <a:rPr lang="en-US" sz="2400" dirty="0"/>
              <a:t>TV engineer vs. regular user – deep vs. shallow models</a:t>
            </a:r>
          </a:p>
          <a:p>
            <a:pPr marL="0" indent="0">
              <a:buNone/>
            </a:pPr>
            <a:r>
              <a:rPr lang="en-US" sz="2800" b="1" dirty="0"/>
              <a:t>Design Implication:</a:t>
            </a:r>
          </a:p>
          <a:p>
            <a:pPr lvl="1"/>
            <a:r>
              <a:rPr lang="en-US" sz="2400" dirty="0"/>
              <a:t>Interfaces should match users’ mental models for better usability.</a:t>
            </a:r>
          </a:p>
          <a:p>
            <a:pPr lvl="1"/>
            <a:r>
              <a:rPr lang="en-US" sz="2400" dirty="0"/>
              <a:t>Ensure transparency with feedback, tutorials, and intuitive design.</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C66EE374-EB2A-058F-1545-893A5798E3B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2D3FDA7-3B38-DBE9-C9B1-C5B25426B3C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C45A581-27D0-5494-9FB8-749CA54B0603}"/>
              </a:ext>
            </a:extLst>
          </p:cNvPr>
          <p:cNvSpPr>
            <a:spLocks noGrp="1"/>
          </p:cNvSpPr>
          <p:nvPr>
            <p:ph type="sldNum" sz="quarter" idx="12"/>
          </p:nvPr>
        </p:nvSpPr>
        <p:spPr/>
        <p:txBody>
          <a:bodyPr/>
          <a:lstStyle/>
          <a:p>
            <a:fld id="{C4FA3F07-B4E9-4FEB-BC07-B9713C186F28}" type="slidenum">
              <a:rPr lang="en-US" smtClean="0"/>
              <a:pPr/>
              <a:t>80</a:t>
            </a:fld>
            <a:endParaRPr lang="en-US" dirty="0"/>
          </a:p>
        </p:txBody>
      </p:sp>
    </p:spTree>
    <p:extLst>
      <p:ext uri="{BB962C8B-B14F-4D97-AF65-F5344CB8AC3E}">
        <p14:creationId xmlns:p14="http://schemas.microsoft.com/office/powerpoint/2010/main" val="3063439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FCE7063-9714-8728-EA5B-64CE1BD94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2A4F12B5-CCEF-FFBD-7C17-BF192FBF113A}"/>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7F1B68E6-9D51-2199-B0DA-20BA155210FF}"/>
              </a:ext>
            </a:extLst>
          </p:cNvPr>
          <p:cNvSpPr>
            <a:spLocks noGrp="1"/>
          </p:cNvSpPr>
          <p:nvPr>
            <p:ph idx="1"/>
          </p:nvPr>
        </p:nvSpPr>
        <p:spPr>
          <a:xfrm>
            <a:off x="139700" y="1371600"/>
            <a:ext cx="11823700" cy="4876800"/>
          </a:xfrm>
        </p:spPr>
        <p:txBody>
          <a:bodyPr>
            <a:normAutofit/>
          </a:bodyPr>
          <a:lstStyle/>
          <a:p>
            <a:pPr marL="0" indent="0">
              <a:buNone/>
            </a:pPr>
            <a:r>
              <a:rPr lang="en-US" sz="2400" b="1" dirty="0"/>
              <a:t>Misconceptions in Mental Models :</a:t>
            </a:r>
          </a:p>
          <a:p>
            <a:r>
              <a:rPr lang="en-US" sz="2400" b="1" dirty="0"/>
              <a:t>U</a:t>
            </a:r>
            <a:r>
              <a:rPr lang="en-US" sz="2400" dirty="0"/>
              <a:t>sers apply incorrect logic (e.g., “more is more” principle).</a:t>
            </a:r>
          </a:p>
          <a:p>
            <a:r>
              <a:rPr lang="en-US" sz="2400" dirty="0"/>
              <a:t>People rely on analogies and superstitions when mental models are incomplete.</a:t>
            </a:r>
          </a:p>
          <a:p>
            <a:pPr marL="0" indent="0">
              <a:buNone/>
            </a:pPr>
            <a:r>
              <a:rPr lang="en-US" sz="2400" b="1" dirty="0"/>
              <a:t>Design Implication</a:t>
            </a:r>
            <a:r>
              <a:rPr lang="en-US" sz="2400" dirty="0"/>
              <a:t>: Use intuitive metaphors and avoid reinforcing incorrect models.</a:t>
            </a:r>
          </a:p>
          <a:p>
            <a:pPr marL="0" indent="0">
              <a:buNone/>
            </a:pPr>
            <a:endParaRPr lang="en-US" sz="2400" b="1" dirty="0"/>
          </a:p>
          <a:p>
            <a:pPr marL="0" indent="0">
              <a:buNone/>
            </a:pPr>
            <a:r>
              <a:rPr lang="en-US" sz="2400" b="1" dirty="0"/>
              <a:t>Examples:</a:t>
            </a:r>
          </a:p>
          <a:p>
            <a:pPr lvl="1"/>
            <a:r>
              <a:rPr lang="en-US" sz="2400" dirty="0"/>
              <a:t>Turning thermostats to max for faster heating</a:t>
            </a:r>
          </a:p>
          <a:p>
            <a:pPr lvl="1"/>
            <a:r>
              <a:rPr lang="en-US" sz="2400" dirty="0"/>
              <a:t>Repeatedly pressing elevator or crossing buttons</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528F8DA8-6846-E367-9866-3516673058E5}"/>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CE002B2-DE6D-5291-5491-FF17DBFB787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AA23957B-27FA-9495-7433-8071C4008D3B}"/>
              </a:ext>
            </a:extLst>
          </p:cNvPr>
          <p:cNvSpPr>
            <a:spLocks noGrp="1"/>
          </p:cNvSpPr>
          <p:nvPr>
            <p:ph type="sldNum" sz="quarter" idx="12"/>
          </p:nvPr>
        </p:nvSpPr>
        <p:spPr/>
        <p:txBody>
          <a:bodyPr/>
          <a:lstStyle/>
          <a:p>
            <a:fld id="{C4FA3F07-B4E9-4FEB-BC07-B9713C186F28}" type="slidenum">
              <a:rPr lang="en-US" smtClean="0"/>
              <a:pPr/>
              <a:t>81</a:t>
            </a:fld>
            <a:endParaRPr lang="en-US" dirty="0"/>
          </a:p>
        </p:txBody>
      </p:sp>
    </p:spTree>
    <p:extLst>
      <p:ext uri="{BB962C8B-B14F-4D97-AF65-F5344CB8AC3E}">
        <p14:creationId xmlns:p14="http://schemas.microsoft.com/office/powerpoint/2010/main" val="3741463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D827F6F-612E-29E7-9DA2-1B129FBF4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85CC022-7F13-76C7-AC2F-C17D9EB7A86D}"/>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0BF1D60F-548B-E86C-93C2-0EF322A84558}"/>
              </a:ext>
            </a:extLst>
          </p:cNvPr>
          <p:cNvSpPr>
            <a:spLocks noGrp="1"/>
          </p:cNvSpPr>
          <p:nvPr>
            <p:ph idx="1"/>
          </p:nvPr>
        </p:nvSpPr>
        <p:spPr>
          <a:xfrm>
            <a:off x="139700" y="1371600"/>
            <a:ext cx="11823700" cy="4876800"/>
          </a:xfrm>
        </p:spPr>
        <p:txBody>
          <a:bodyPr>
            <a:normAutofit/>
          </a:bodyPr>
          <a:lstStyle/>
          <a:p>
            <a:pPr marL="0" indent="0">
              <a:buNone/>
            </a:pPr>
            <a:r>
              <a:rPr lang="en-US" sz="3200" b="1" dirty="0"/>
              <a:t>Gulfs of Execution and Evaluation</a:t>
            </a:r>
          </a:p>
          <a:p>
            <a:pPr marL="0" indent="0">
              <a:buNone/>
            </a:pPr>
            <a:r>
              <a:rPr lang="en-US" sz="2400" dirty="0"/>
              <a:t>Concept by Norman (1986)</a:t>
            </a:r>
          </a:p>
          <a:p>
            <a:r>
              <a:rPr lang="en-US" sz="3200" b="1" dirty="0"/>
              <a:t>Gulf of Execution</a:t>
            </a:r>
            <a:r>
              <a:rPr lang="en-US" sz="3200" dirty="0"/>
              <a:t>: </a:t>
            </a:r>
            <a:r>
              <a:rPr lang="en-US" sz="2400" dirty="0"/>
              <a:t>Gap between user’s intention and interface action.</a:t>
            </a:r>
          </a:p>
          <a:p>
            <a:r>
              <a:rPr lang="en-US" sz="3200" b="1" dirty="0"/>
              <a:t>Gulf of Evaluation</a:t>
            </a:r>
            <a:r>
              <a:rPr lang="en-US" sz="3200" dirty="0"/>
              <a:t>: </a:t>
            </a:r>
            <a:r>
              <a:rPr lang="en-US" sz="2400" dirty="0"/>
              <a:t>Gap between system feedback and user understanding.</a:t>
            </a:r>
          </a:p>
          <a:p>
            <a:r>
              <a:rPr lang="en-US" sz="3200" b="1" dirty="0"/>
              <a:t>Bridging the gulfs:</a:t>
            </a:r>
          </a:p>
          <a:p>
            <a:pPr lvl="1"/>
            <a:r>
              <a:rPr lang="en-US" sz="2400" dirty="0"/>
              <a:t>Make system state visible</a:t>
            </a:r>
          </a:p>
          <a:p>
            <a:pPr lvl="1"/>
            <a:r>
              <a:rPr lang="en-US" sz="2400" dirty="0"/>
              <a:t>Provide clear, timely feedback</a:t>
            </a:r>
          </a:p>
          <a:p>
            <a:pPr lvl="1"/>
            <a:r>
              <a:rPr lang="en-US" sz="2400" dirty="0"/>
              <a:t>Guide users through steps with minimal effort</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F0881462-6257-560C-E345-53DA1F7EC645}"/>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53464776-CFD6-4A08-B0FD-7A173B8FB2C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2770D298-A570-4889-D530-8FF4E4F2F9E4}"/>
              </a:ext>
            </a:extLst>
          </p:cNvPr>
          <p:cNvSpPr>
            <a:spLocks noGrp="1"/>
          </p:cNvSpPr>
          <p:nvPr>
            <p:ph type="sldNum" sz="quarter" idx="12"/>
          </p:nvPr>
        </p:nvSpPr>
        <p:spPr/>
        <p:txBody>
          <a:bodyPr/>
          <a:lstStyle/>
          <a:p>
            <a:fld id="{C4FA3F07-B4E9-4FEB-BC07-B9713C186F28}" type="slidenum">
              <a:rPr lang="en-US" smtClean="0"/>
              <a:pPr/>
              <a:t>82</a:t>
            </a:fld>
            <a:endParaRPr lang="en-US" dirty="0"/>
          </a:p>
        </p:txBody>
      </p:sp>
    </p:spTree>
    <p:extLst>
      <p:ext uri="{BB962C8B-B14F-4D97-AF65-F5344CB8AC3E}">
        <p14:creationId xmlns:p14="http://schemas.microsoft.com/office/powerpoint/2010/main" val="37454590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C34DA67-FFA9-2245-E623-E1CB82312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0046890-133A-D1FD-883A-EEC9DCDDD5C5}"/>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33F890F0-ABB6-E0D3-E78B-B0CFFE5FCF8E}"/>
              </a:ext>
            </a:extLst>
          </p:cNvPr>
          <p:cNvSpPr>
            <a:spLocks noGrp="1"/>
          </p:cNvSpPr>
          <p:nvPr>
            <p:ph idx="1"/>
          </p:nvPr>
        </p:nvSpPr>
        <p:spPr>
          <a:xfrm>
            <a:off x="139700" y="1371600"/>
            <a:ext cx="11823700" cy="4876800"/>
          </a:xfrm>
        </p:spPr>
        <p:txBody>
          <a:bodyPr>
            <a:normAutofit/>
          </a:bodyPr>
          <a:lstStyle/>
          <a:p>
            <a:pPr marL="0" indent="0">
              <a:buNone/>
            </a:pPr>
            <a:r>
              <a:rPr lang="en-IN" sz="2800" b="1" dirty="0"/>
              <a:t>Information Processing Model</a:t>
            </a:r>
          </a:p>
          <a:p>
            <a:r>
              <a:rPr lang="en-IN" sz="2400" dirty="0"/>
              <a:t>Mind as an information processor: input → processing → output</a:t>
            </a:r>
          </a:p>
          <a:p>
            <a:r>
              <a:rPr lang="en-IN" sz="2400" dirty="0"/>
              <a:t>Involves perception, memory, reasoning, motor response</a:t>
            </a:r>
          </a:p>
          <a:p>
            <a:r>
              <a:rPr lang="en-IN" sz="2800" b="1" dirty="0"/>
              <a:t>Human Processor Model </a:t>
            </a:r>
            <a:r>
              <a:rPr lang="en-IN" sz="2800" dirty="0"/>
              <a:t>(Card et al., 1983):</a:t>
            </a:r>
          </a:p>
          <a:p>
            <a:pPr lvl="1"/>
            <a:r>
              <a:rPr lang="en-IN" sz="2400" dirty="0"/>
              <a:t>Perceptual processor</a:t>
            </a:r>
          </a:p>
          <a:p>
            <a:pPr lvl="1"/>
            <a:r>
              <a:rPr lang="en-IN" sz="2400" dirty="0"/>
              <a:t>Cognitive processor</a:t>
            </a:r>
          </a:p>
          <a:p>
            <a:pPr lvl="1"/>
            <a:r>
              <a:rPr lang="en-IN" sz="2400" dirty="0"/>
              <a:t>Motor processor</a:t>
            </a:r>
          </a:p>
          <a:p>
            <a:r>
              <a:rPr lang="en-IN" sz="2800" b="1" dirty="0"/>
              <a:t>Design Implication:</a:t>
            </a:r>
          </a:p>
          <a:p>
            <a:pPr lvl="1"/>
            <a:r>
              <a:rPr lang="en-IN" sz="2400" dirty="0"/>
              <a:t>Predict task times, identify bottlenecks</a:t>
            </a:r>
          </a:p>
          <a:p>
            <a:pPr lvl="1"/>
            <a:r>
              <a:rPr lang="en-IN" sz="2400" dirty="0"/>
              <a:t>Design for limited memory and attention span</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122160EF-4864-9D43-236B-3D1D81ACEE64}"/>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2340F652-68F3-24B6-E0C1-6D15CB237D4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D8F762A1-DF1E-8C52-A445-24441B93EA53}"/>
              </a:ext>
            </a:extLst>
          </p:cNvPr>
          <p:cNvSpPr>
            <a:spLocks noGrp="1"/>
          </p:cNvSpPr>
          <p:nvPr>
            <p:ph type="sldNum" sz="quarter" idx="12"/>
          </p:nvPr>
        </p:nvSpPr>
        <p:spPr/>
        <p:txBody>
          <a:bodyPr/>
          <a:lstStyle/>
          <a:p>
            <a:fld id="{C4FA3F07-B4E9-4FEB-BC07-B9713C186F28}" type="slidenum">
              <a:rPr lang="en-US" smtClean="0"/>
              <a:pPr/>
              <a:t>83</a:t>
            </a:fld>
            <a:endParaRPr lang="en-US" dirty="0"/>
          </a:p>
        </p:txBody>
      </p:sp>
    </p:spTree>
    <p:extLst>
      <p:ext uri="{BB962C8B-B14F-4D97-AF65-F5344CB8AC3E}">
        <p14:creationId xmlns:p14="http://schemas.microsoft.com/office/powerpoint/2010/main" val="2565486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F864001-D397-A399-A1CF-AFFE019D4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20AEFB49-B13F-75B7-4B03-170CE5F0D88C}"/>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A0278A1F-D6E3-9936-6428-F7984857C2D4}"/>
              </a:ext>
            </a:extLst>
          </p:cNvPr>
          <p:cNvSpPr>
            <a:spLocks noGrp="1"/>
          </p:cNvSpPr>
          <p:nvPr>
            <p:ph idx="1"/>
          </p:nvPr>
        </p:nvSpPr>
        <p:spPr>
          <a:xfrm>
            <a:off x="139700" y="1371600"/>
            <a:ext cx="11823700" cy="4876800"/>
          </a:xfrm>
        </p:spPr>
        <p:txBody>
          <a:bodyPr>
            <a:normAutofit/>
          </a:bodyPr>
          <a:lstStyle/>
          <a:p>
            <a:pPr marL="0" indent="0">
              <a:buNone/>
            </a:pPr>
            <a:r>
              <a:rPr lang="en-US" sz="3200" b="1" dirty="0"/>
              <a:t>Limitations of Traditional Cognitive Models</a:t>
            </a:r>
          </a:p>
          <a:p>
            <a:r>
              <a:rPr lang="en-US" sz="3200" b="1" dirty="0"/>
              <a:t>Traditional models:</a:t>
            </a:r>
          </a:p>
          <a:p>
            <a:pPr lvl="1"/>
            <a:r>
              <a:rPr lang="en-US" sz="2400" dirty="0"/>
              <a:t>Focus only on mental processes “in the head”</a:t>
            </a:r>
          </a:p>
          <a:p>
            <a:pPr lvl="1"/>
            <a:r>
              <a:rPr lang="en-US" sz="2400" dirty="0"/>
              <a:t>Ignore environmental/contextual factors</a:t>
            </a:r>
          </a:p>
          <a:p>
            <a:r>
              <a:rPr lang="en-US" sz="3200" b="1" dirty="0"/>
              <a:t>Criticized for:</a:t>
            </a:r>
          </a:p>
          <a:p>
            <a:pPr lvl="1"/>
            <a:r>
              <a:rPr lang="en-US" sz="2400" dirty="0"/>
              <a:t>Lab-based experiments</a:t>
            </a:r>
          </a:p>
          <a:p>
            <a:pPr lvl="1"/>
            <a:r>
              <a:rPr lang="en-US" sz="2400" dirty="0"/>
              <a:t>Ignoring tools and social settings</a:t>
            </a:r>
          </a:p>
          <a:p>
            <a:r>
              <a:rPr lang="en-US" sz="2800" dirty="0"/>
              <a:t>Led to new external cognition approaches emphasizing real-world us</a:t>
            </a:r>
            <a:r>
              <a:rPr lang="en-IN" sz="3200" dirty="0"/>
              <a:t>.</a:t>
            </a:r>
            <a:endParaRPr lang="en-US" sz="2800" dirty="0"/>
          </a:p>
        </p:txBody>
      </p:sp>
      <p:sp>
        <p:nvSpPr>
          <p:cNvPr id="4" name="Date Placeholder 3">
            <a:extLst>
              <a:ext uri="{FF2B5EF4-FFF2-40B4-BE49-F238E27FC236}">
                <a16:creationId xmlns:a16="http://schemas.microsoft.com/office/drawing/2014/main" xmlns="" id="{4DEF6E55-06FB-4164-CFAF-43B2D7CC1AB2}"/>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8AF2A9D-741F-BE8B-A4D1-9B368066BC61}"/>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25063327-BE15-EC81-87DC-4CAAE99671B9}"/>
              </a:ext>
            </a:extLst>
          </p:cNvPr>
          <p:cNvSpPr>
            <a:spLocks noGrp="1"/>
          </p:cNvSpPr>
          <p:nvPr>
            <p:ph type="sldNum" sz="quarter" idx="12"/>
          </p:nvPr>
        </p:nvSpPr>
        <p:spPr/>
        <p:txBody>
          <a:bodyPr/>
          <a:lstStyle/>
          <a:p>
            <a:fld id="{C4FA3F07-B4E9-4FEB-BC07-B9713C186F28}" type="slidenum">
              <a:rPr lang="en-US" smtClean="0"/>
              <a:pPr/>
              <a:t>84</a:t>
            </a:fld>
            <a:endParaRPr lang="en-US" dirty="0"/>
          </a:p>
        </p:txBody>
      </p:sp>
    </p:spTree>
    <p:extLst>
      <p:ext uri="{BB962C8B-B14F-4D97-AF65-F5344CB8AC3E}">
        <p14:creationId xmlns:p14="http://schemas.microsoft.com/office/powerpoint/2010/main" val="2761636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FAF2C7A-C6BF-78B3-2BF3-91EB1E351E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09BC8DEC-4729-E4D6-77FE-59A1FD03AEF1}"/>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E5D04FEA-38B1-335C-9F94-DD619D6FC09B}"/>
              </a:ext>
            </a:extLst>
          </p:cNvPr>
          <p:cNvSpPr>
            <a:spLocks noGrp="1"/>
          </p:cNvSpPr>
          <p:nvPr>
            <p:ph idx="1"/>
          </p:nvPr>
        </p:nvSpPr>
        <p:spPr>
          <a:xfrm>
            <a:off x="139700" y="1371600"/>
            <a:ext cx="11823700" cy="4876800"/>
          </a:xfrm>
        </p:spPr>
        <p:txBody>
          <a:bodyPr>
            <a:normAutofit/>
          </a:bodyPr>
          <a:lstStyle/>
          <a:p>
            <a:pPr marL="0" indent="0">
              <a:buNone/>
            </a:pPr>
            <a:r>
              <a:rPr lang="en-US" sz="2400" b="1" dirty="0"/>
              <a:t>🌍 External Frameworks: </a:t>
            </a:r>
            <a:r>
              <a:rPr lang="en-US" sz="2400" dirty="0"/>
              <a:t>Focus on </a:t>
            </a:r>
            <a:r>
              <a:rPr lang="en-US" sz="2400" b="1" dirty="0"/>
              <a:t>how people interact with technology in real-world settings</a:t>
            </a:r>
            <a:r>
              <a:rPr lang="en-US" sz="2400" dirty="0"/>
              <a:t>, including tools, environment, social context, and physical engagement.</a:t>
            </a:r>
          </a:p>
          <a:p>
            <a:pPr marL="0" indent="0">
              <a:buNone/>
            </a:pPr>
            <a:r>
              <a:rPr lang="en-US" sz="2400" b="1" dirty="0"/>
              <a:t>Includes:</a:t>
            </a:r>
            <a:endParaRPr lang="en-US" sz="2400" dirty="0"/>
          </a:p>
          <a:p>
            <a:r>
              <a:rPr lang="en-US" sz="2400" b="1" dirty="0"/>
              <a:t>Distributed Cognition</a:t>
            </a:r>
            <a:r>
              <a:rPr lang="en-US" sz="2400" dirty="0"/>
              <a:t> – Cognition is spread across people, tools, and the environment.</a:t>
            </a:r>
          </a:p>
          <a:p>
            <a:r>
              <a:rPr lang="en-US" sz="2400" b="1" dirty="0"/>
              <a:t>External Cognition</a:t>
            </a:r>
            <a:r>
              <a:rPr lang="en-US" sz="2400" dirty="0"/>
              <a:t> – The use of visual aids like maps, to-do lists, and diagrams to enhance thinking.</a:t>
            </a:r>
          </a:p>
          <a:p>
            <a:r>
              <a:rPr lang="en-US" sz="2400" b="1" dirty="0"/>
              <a:t>Embodied Interaction</a:t>
            </a:r>
            <a:r>
              <a:rPr lang="en-US" sz="2400" dirty="0"/>
              <a:t> – The role of the physical body and environment in interaction (e.g., gesture-based systems, touchscreens).</a:t>
            </a:r>
          </a:p>
          <a:p>
            <a:pPr marL="0" indent="0">
              <a:buNone/>
            </a:pPr>
            <a:r>
              <a:rPr lang="en-US" sz="2400" dirty="0"/>
              <a:t>🧩 </a:t>
            </a:r>
            <a:r>
              <a:rPr lang="en-US" sz="2400" b="1" dirty="0"/>
              <a:t>Use Case Example:</a:t>
            </a:r>
            <a:r>
              <a:rPr lang="en-US" sz="2400" dirty="0"/>
              <a:t/>
            </a:r>
            <a:br>
              <a:rPr lang="en-US" sz="2400" dirty="0"/>
            </a:br>
            <a:r>
              <a:rPr lang="en-US" sz="2400" dirty="0"/>
              <a:t>Navigating a city using Google Maps involves external cognition (visual display), distributed cognition (traffic updates, route sharing), and embodied interaction (walking, turning).</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F720CE2D-2E69-2F7D-E53E-350072A71096}"/>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8D05A9-2BEE-F87E-6600-2FF464B08CA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DD4C4587-FF99-2BBD-5DE6-5E9F330ED222}"/>
              </a:ext>
            </a:extLst>
          </p:cNvPr>
          <p:cNvSpPr>
            <a:spLocks noGrp="1"/>
          </p:cNvSpPr>
          <p:nvPr>
            <p:ph type="sldNum" sz="quarter" idx="12"/>
          </p:nvPr>
        </p:nvSpPr>
        <p:spPr/>
        <p:txBody>
          <a:bodyPr/>
          <a:lstStyle/>
          <a:p>
            <a:fld id="{C4FA3F07-B4E9-4FEB-BC07-B9713C186F28}" type="slidenum">
              <a:rPr lang="en-US" smtClean="0"/>
              <a:pPr/>
              <a:t>85</a:t>
            </a:fld>
            <a:endParaRPr lang="en-US" dirty="0"/>
          </a:p>
        </p:txBody>
      </p:sp>
    </p:spTree>
    <p:extLst>
      <p:ext uri="{BB962C8B-B14F-4D97-AF65-F5344CB8AC3E}">
        <p14:creationId xmlns:p14="http://schemas.microsoft.com/office/powerpoint/2010/main" val="81341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E856740-AC2E-2E88-A653-36BAFFFAD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D322C2F-830F-9485-01DD-24FF1EB8B619}"/>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25C1404B-23BA-7CBD-0530-E7402F210661}"/>
              </a:ext>
            </a:extLst>
          </p:cNvPr>
          <p:cNvSpPr>
            <a:spLocks noGrp="1"/>
          </p:cNvSpPr>
          <p:nvPr>
            <p:ph idx="1"/>
          </p:nvPr>
        </p:nvSpPr>
        <p:spPr>
          <a:xfrm>
            <a:off x="139700" y="1371600"/>
            <a:ext cx="11823700" cy="4876800"/>
          </a:xfrm>
        </p:spPr>
        <p:txBody>
          <a:bodyPr>
            <a:normAutofit/>
          </a:bodyPr>
          <a:lstStyle/>
          <a:p>
            <a:pPr marL="0" indent="0">
              <a:buNone/>
            </a:pPr>
            <a:r>
              <a:rPr lang="en-US" sz="2800" b="1" dirty="0"/>
              <a:t>Distributed Cognition</a:t>
            </a:r>
          </a:p>
          <a:p>
            <a:r>
              <a:rPr lang="en-US" sz="2800" dirty="0"/>
              <a:t>Focuses on how knowledge is shared across people, tools, and environment.</a:t>
            </a:r>
          </a:p>
          <a:p>
            <a:r>
              <a:rPr lang="en-US" sz="2800" dirty="0"/>
              <a:t>Cognitive system = people + artifacts + interactions.</a:t>
            </a:r>
          </a:p>
          <a:p>
            <a:endParaRPr lang="en-US" sz="2800" dirty="0"/>
          </a:p>
          <a:p>
            <a:pPr marL="0" indent="0">
              <a:buNone/>
            </a:pPr>
            <a:r>
              <a:rPr lang="en-US" sz="2800" b="1" dirty="0"/>
              <a:t>Example: </a:t>
            </a:r>
            <a:r>
              <a:rPr lang="en-US" sz="2800" dirty="0"/>
              <a:t>Airplane cockpit system</a:t>
            </a:r>
          </a:p>
          <a:p>
            <a:pPr marL="0" indent="0">
              <a:buNone/>
            </a:pPr>
            <a:r>
              <a:rPr lang="en-US" sz="2800" dirty="0"/>
              <a:t>Pilot, captain, instruments, and environment coordinate for a goal.</a:t>
            </a:r>
          </a:p>
          <a:p>
            <a:pPr lvl="1"/>
            <a:endParaRPr lang="en-US" sz="2800" dirty="0"/>
          </a:p>
          <a:p>
            <a:r>
              <a:rPr lang="en-US" sz="2800" b="1" dirty="0"/>
              <a:t>Design Implication:  </a:t>
            </a:r>
            <a:r>
              <a:rPr lang="en-US" sz="2800" dirty="0"/>
              <a:t>Design systems that support teamwork and information flow across components</a:t>
            </a:r>
          </a:p>
          <a:p>
            <a:pPr marL="0" indent="0">
              <a:buNone/>
            </a:pPr>
            <a:endParaRPr lang="en-IN" sz="2800" i="0" u="none" strike="noStrike" baseline="0" dirty="0"/>
          </a:p>
        </p:txBody>
      </p:sp>
      <p:sp>
        <p:nvSpPr>
          <p:cNvPr id="4" name="Date Placeholder 3">
            <a:extLst>
              <a:ext uri="{FF2B5EF4-FFF2-40B4-BE49-F238E27FC236}">
                <a16:creationId xmlns:a16="http://schemas.microsoft.com/office/drawing/2014/main" xmlns="" id="{ADA60FA1-BA83-49B3-92E4-06B15D0B9786}"/>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3B3ACA5-C1E5-FF62-F121-B1156403946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F608B0B9-02FF-9C98-34A3-5CD5E68A1248}"/>
              </a:ext>
            </a:extLst>
          </p:cNvPr>
          <p:cNvSpPr>
            <a:spLocks noGrp="1"/>
          </p:cNvSpPr>
          <p:nvPr>
            <p:ph type="sldNum" sz="quarter" idx="12"/>
          </p:nvPr>
        </p:nvSpPr>
        <p:spPr/>
        <p:txBody>
          <a:bodyPr/>
          <a:lstStyle/>
          <a:p>
            <a:fld id="{C4FA3F07-B4E9-4FEB-BC07-B9713C186F28}" type="slidenum">
              <a:rPr lang="en-US" smtClean="0"/>
              <a:pPr/>
              <a:t>86</a:t>
            </a:fld>
            <a:endParaRPr lang="en-US" dirty="0"/>
          </a:p>
        </p:txBody>
      </p:sp>
    </p:spTree>
    <p:extLst>
      <p:ext uri="{BB962C8B-B14F-4D97-AF65-F5344CB8AC3E}">
        <p14:creationId xmlns:p14="http://schemas.microsoft.com/office/powerpoint/2010/main" val="16130766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33DF310-63D6-DA87-372A-44386EFECD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1853747-0CE1-758E-E9CD-892DD557719B}"/>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B115BE99-D903-2834-F9C2-32AC473C60CB}"/>
              </a:ext>
            </a:extLst>
          </p:cNvPr>
          <p:cNvSpPr>
            <a:spLocks noGrp="1"/>
          </p:cNvSpPr>
          <p:nvPr>
            <p:ph idx="1"/>
          </p:nvPr>
        </p:nvSpPr>
        <p:spPr>
          <a:xfrm>
            <a:off x="139700" y="1371600"/>
            <a:ext cx="11823700" cy="4876800"/>
          </a:xfrm>
        </p:spPr>
        <p:txBody>
          <a:bodyPr>
            <a:normAutofit/>
          </a:bodyPr>
          <a:lstStyle/>
          <a:p>
            <a:pPr marL="0" indent="0">
              <a:buNone/>
            </a:pPr>
            <a:r>
              <a:rPr lang="en-US" sz="2800" b="1" dirty="0"/>
              <a:t>External Cognition</a:t>
            </a:r>
          </a:p>
          <a:p>
            <a:pPr marL="0" indent="0">
              <a:buNone/>
            </a:pPr>
            <a:r>
              <a:rPr lang="en-US" sz="2400" dirty="0"/>
              <a:t>Explains benefits of using external representations (e.g. maps, lists, diagrams)</a:t>
            </a:r>
          </a:p>
          <a:p>
            <a:pPr marL="0" indent="0">
              <a:buNone/>
            </a:pPr>
            <a:endParaRPr lang="en-US" sz="2400" dirty="0"/>
          </a:p>
          <a:p>
            <a:pPr marL="0" indent="0">
              <a:buNone/>
            </a:pPr>
            <a:r>
              <a:rPr lang="en-US" sz="2800" b="1" dirty="0"/>
              <a:t>3 key processes:</a:t>
            </a:r>
          </a:p>
          <a:p>
            <a:pPr lvl="1"/>
            <a:r>
              <a:rPr lang="en-US" sz="2400" b="1" dirty="0"/>
              <a:t>Externalizing to reduce memory load</a:t>
            </a:r>
            <a:r>
              <a:rPr lang="en-US" sz="2400" dirty="0"/>
              <a:t> (e.g. calendars, sticky notes)</a:t>
            </a:r>
          </a:p>
          <a:p>
            <a:pPr lvl="1"/>
            <a:r>
              <a:rPr lang="en-US" sz="2400" b="1" dirty="0"/>
              <a:t>Computational offloading</a:t>
            </a:r>
            <a:r>
              <a:rPr lang="en-US" sz="2400" dirty="0"/>
              <a:t> (e.g. using calculators)</a:t>
            </a:r>
          </a:p>
          <a:p>
            <a:pPr lvl="1"/>
            <a:r>
              <a:rPr lang="en-US" sz="2400" b="1" dirty="0"/>
              <a:t>Annotating and cognitive tracing</a:t>
            </a:r>
            <a:r>
              <a:rPr lang="en-US" sz="2400" dirty="0"/>
              <a:t> (e.g. marking tasks, rearranging data)</a:t>
            </a:r>
          </a:p>
          <a:p>
            <a:pPr lvl="1"/>
            <a:endParaRPr lang="en-US" sz="2400" dirty="0"/>
          </a:p>
          <a:p>
            <a:pPr marL="0" indent="0">
              <a:buNone/>
            </a:pPr>
            <a:r>
              <a:rPr lang="en-US" sz="2800" b="1" dirty="0"/>
              <a:t>Design Implication:  </a:t>
            </a:r>
            <a:r>
              <a:rPr lang="en-US" dirty="0"/>
              <a:t>Provide tools that externalize memory and support task execution visually</a:t>
            </a:r>
          </a:p>
          <a:p>
            <a:pPr marL="0" indent="0">
              <a:buNone/>
            </a:pPr>
            <a:endParaRPr lang="en-IN" sz="3600" i="0" u="none" strike="noStrike" baseline="0" dirty="0"/>
          </a:p>
        </p:txBody>
      </p:sp>
      <p:sp>
        <p:nvSpPr>
          <p:cNvPr id="4" name="Date Placeholder 3">
            <a:extLst>
              <a:ext uri="{FF2B5EF4-FFF2-40B4-BE49-F238E27FC236}">
                <a16:creationId xmlns:a16="http://schemas.microsoft.com/office/drawing/2014/main" xmlns="" id="{ABB87580-AAA8-5737-B568-1F5688E8BB77}"/>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58A14738-FE72-8260-3D6D-7CC623A08C9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6F01924-C721-3E14-6641-4848C0BC5726}"/>
              </a:ext>
            </a:extLst>
          </p:cNvPr>
          <p:cNvSpPr>
            <a:spLocks noGrp="1"/>
          </p:cNvSpPr>
          <p:nvPr>
            <p:ph type="sldNum" sz="quarter" idx="12"/>
          </p:nvPr>
        </p:nvSpPr>
        <p:spPr/>
        <p:txBody>
          <a:bodyPr/>
          <a:lstStyle/>
          <a:p>
            <a:fld id="{C4FA3F07-B4E9-4FEB-BC07-B9713C186F28}" type="slidenum">
              <a:rPr lang="en-US" smtClean="0"/>
              <a:pPr/>
              <a:t>87</a:t>
            </a:fld>
            <a:endParaRPr lang="en-US" dirty="0"/>
          </a:p>
        </p:txBody>
      </p:sp>
    </p:spTree>
    <p:extLst>
      <p:ext uri="{BB962C8B-B14F-4D97-AF65-F5344CB8AC3E}">
        <p14:creationId xmlns:p14="http://schemas.microsoft.com/office/powerpoint/2010/main" val="21888277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9BCE89D-48B7-A087-F088-0E21EB103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BF477FC-B744-1F9E-62B0-DECC689C588C}"/>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256D2D82-D1B9-5857-050C-621CEAAC8268}"/>
              </a:ext>
            </a:extLst>
          </p:cNvPr>
          <p:cNvSpPr>
            <a:spLocks noGrp="1"/>
          </p:cNvSpPr>
          <p:nvPr>
            <p:ph idx="1"/>
          </p:nvPr>
        </p:nvSpPr>
        <p:spPr>
          <a:xfrm>
            <a:off x="139700" y="1371600"/>
            <a:ext cx="11823700" cy="4876800"/>
          </a:xfrm>
        </p:spPr>
        <p:txBody>
          <a:bodyPr>
            <a:normAutofit fontScale="92500" lnSpcReduction="10000"/>
          </a:bodyPr>
          <a:lstStyle/>
          <a:p>
            <a:pPr marL="0" indent="0">
              <a:buNone/>
            </a:pPr>
            <a:r>
              <a:rPr lang="en-US" sz="2800" b="1" dirty="0"/>
              <a:t>Embodied Interaction</a:t>
            </a:r>
          </a:p>
          <a:p>
            <a:r>
              <a:rPr lang="en-US" sz="2800" dirty="0"/>
              <a:t>Emphasizes physical, social, and emotional context in technology use</a:t>
            </a:r>
          </a:p>
          <a:p>
            <a:r>
              <a:rPr lang="en-US" sz="2800" dirty="0"/>
              <a:t>Moves beyond abstract mental models</a:t>
            </a:r>
          </a:p>
          <a:p>
            <a:pPr marL="0" indent="0">
              <a:buNone/>
            </a:pPr>
            <a:endParaRPr lang="en-US" sz="2800" b="1" dirty="0"/>
          </a:p>
          <a:p>
            <a:pPr marL="0" indent="0">
              <a:buNone/>
            </a:pPr>
            <a:r>
              <a:rPr lang="en-US" sz="2800" b="1" dirty="0"/>
              <a:t>Examples:</a:t>
            </a:r>
          </a:p>
          <a:p>
            <a:pPr lvl="1"/>
            <a:r>
              <a:rPr lang="en-US" sz="2400" dirty="0"/>
              <a:t>Touch-based interactions, gesture control, tangible computing</a:t>
            </a:r>
          </a:p>
          <a:p>
            <a:pPr lvl="1"/>
            <a:r>
              <a:rPr lang="en-US" sz="2400" dirty="0"/>
              <a:t>Public displays that react to body movement</a:t>
            </a:r>
          </a:p>
          <a:p>
            <a:pPr marL="0" indent="0">
              <a:buNone/>
            </a:pPr>
            <a:endParaRPr lang="en-US" sz="2800" b="1" dirty="0"/>
          </a:p>
          <a:p>
            <a:pPr marL="0" indent="0">
              <a:buNone/>
            </a:pPr>
            <a:r>
              <a:rPr lang="en-US" sz="2800" b="1" dirty="0"/>
              <a:t>Design Implication:</a:t>
            </a:r>
          </a:p>
          <a:p>
            <a:pPr lvl="1"/>
            <a:r>
              <a:rPr lang="en-US" sz="2400" dirty="0"/>
              <a:t>Create systems that leverage the body and environment</a:t>
            </a:r>
          </a:p>
          <a:p>
            <a:pPr lvl="1"/>
            <a:r>
              <a:rPr lang="en-US" sz="2400" dirty="0"/>
              <a:t>Prioritize usability in real-world, physical settings</a:t>
            </a:r>
          </a:p>
        </p:txBody>
      </p:sp>
      <p:sp>
        <p:nvSpPr>
          <p:cNvPr id="4" name="Date Placeholder 3">
            <a:extLst>
              <a:ext uri="{FF2B5EF4-FFF2-40B4-BE49-F238E27FC236}">
                <a16:creationId xmlns:a16="http://schemas.microsoft.com/office/drawing/2014/main" xmlns="" id="{C21A3578-5487-048B-135F-04267EC86AE9}"/>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A0A03642-4EAB-0F9F-85A6-AB9C9621FDC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1A8DF68C-944A-1E49-DE81-061D9F1F49FA}"/>
              </a:ext>
            </a:extLst>
          </p:cNvPr>
          <p:cNvSpPr>
            <a:spLocks noGrp="1"/>
          </p:cNvSpPr>
          <p:nvPr>
            <p:ph type="sldNum" sz="quarter" idx="12"/>
          </p:nvPr>
        </p:nvSpPr>
        <p:spPr/>
        <p:txBody>
          <a:bodyPr/>
          <a:lstStyle/>
          <a:p>
            <a:fld id="{C4FA3F07-B4E9-4FEB-BC07-B9713C186F28}" type="slidenum">
              <a:rPr lang="en-US" smtClean="0"/>
              <a:pPr/>
              <a:t>88</a:t>
            </a:fld>
            <a:endParaRPr lang="en-US" dirty="0"/>
          </a:p>
        </p:txBody>
      </p:sp>
    </p:spTree>
    <p:extLst>
      <p:ext uri="{BB962C8B-B14F-4D97-AF65-F5344CB8AC3E}">
        <p14:creationId xmlns:p14="http://schemas.microsoft.com/office/powerpoint/2010/main" val="4282542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E765358-CDC3-65A7-58D6-642D548AF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EE7E536-0C5E-ACA9-C9A1-C4AB02195B57}"/>
              </a:ext>
            </a:extLst>
          </p:cNvPr>
          <p:cNvSpPr>
            <a:spLocks noGrp="1"/>
          </p:cNvSpPr>
          <p:nvPr>
            <p:ph type="title"/>
          </p:nvPr>
        </p:nvSpPr>
        <p:spPr/>
        <p:txBody>
          <a:bodyPr>
            <a:normAutofit fontScale="90000"/>
          </a:bodyPr>
          <a:lstStyle/>
          <a:p>
            <a:r>
              <a:rPr lang="en-IN" sz="5400" b="1" dirty="0"/>
              <a:t>Cognitive Framework</a:t>
            </a:r>
          </a:p>
        </p:txBody>
      </p:sp>
      <p:sp>
        <p:nvSpPr>
          <p:cNvPr id="3" name="Content Placeholder 2">
            <a:extLst>
              <a:ext uri="{FF2B5EF4-FFF2-40B4-BE49-F238E27FC236}">
                <a16:creationId xmlns:a16="http://schemas.microsoft.com/office/drawing/2014/main" xmlns="" id="{CDE9395A-4315-0A87-4A54-FC29013CFD4B}"/>
              </a:ext>
            </a:extLst>
          </p:cNvPr>
          <p:cNvSpPr>
            <a:spLocks noGrp="1"/>
          </p:cNvSpPr>
          <p:nvPr>
            <p:ph idx="1"/>
          </p:nvPr>
        </p:nvSpPr>
        <p:spPr>
          <a:xfrm>
            <a:off x="139700" y="1371600"/>
            <a:ext cx="11823700" cy="4876800"/>
          </a:xfrm>
        </p:spPr>
        <p:txBody>
          <a:bodyPr>
            <a:normAutofit/>
          </a:bodyPr>
          <a:lstStyle/>
          <a:p>
            <a:pPr marL="0" indent="0">
              <a:buNone/>
            </a:pPr>
            <a:r>
              <a:rPr lang="en-US" b="1" dirty="0"/>
              <a:t>Summary and Design Takeaways</a:t>
            </a:r>
          </a:p>
          <a:p>
            <a:r>
              <a:rPr lang="en-US" sz="2800" dirty="0"/>
              <a:t>Cognitive frameworks help bridge the gap between users and systems.</a:t>
            </a:r>
          </a:p>
          <a:p>
            <a:r>
              <a:rPr lang="en-US" sz="2800" dirty="0"/>
              <a:t>Key design strategies:</a:t>
            </a:r>
          </a:p>
          <a:p>
            <a:pPr lvl="1"/>
            <a:r>
              <a:rPr lang="en-US" sz="2400" dirty="0"/>
              <a:t>Match mental models</a:t>
            </a:r>
          </a:p>
          <a:p>
            <a:pPr lvl="1"/>
            <a:r>
              <a:rPr lang="en-US" sz="2400" dirty="0"/>
              <a:t>Reduce gulfs of execution/evaluation</a:t>
            </a:r>
          </a:p>
          <a:p>
            <a:pPr lvl="1"/>
            <a:r>
              <a:rPr lang="en-US" sz="2400" dirty="0"/>
              <a:t>Support external representations and distributed cognition</a:t>
            </a:r>
          </a:p>
          <a:p>
            <a:pPr lvl="1"/>
            <a:r>
              <a:rPr lang="en-US" sz="2400" dirty="0"/>
              <a:t>Design for physical and contextual engagement</a:t>
            </a:r>
          </a:p>
          <a:p>
            <a:r>
              <a:rPr lang="en-US" sz="2800" dirty="0"/>
              <a:t>Applying these principles results in intuitive, inclusive, and effective interfaces.</a:t>
            </a:r>
          </a:p>
          <a:p>
            <a:pPr marL="0" indent="0">
              <a:buNone/>
            </a:pPr>
            <a:endParaRPr lang="en-IN" sz="2400" i="0" u="none" strike="noStrike" baseline="0" dirty="0"/>
          </a:p>
        </p:txBody>
      </p:sp>
      <p:sp>
        <p:nvSpPr>
          <p:cNvPr id="4" name="Date Placeholder 3">
            <a:extLst>
              <a:ext uri="{FF2B5EF4-FFF2-40B4-BE49-F238E27FC236}">
                <a16:creationId xmlns:a16="http://schemas.microsoft.com/office/drawing/2014/main" xmlns="" id="{FDE4D58B-4B53-AEEE-B7E6-DB1257583A3B}"/>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1C0E50A9-C4FC-0D1C-4292-20E1ADFFA05A}"/>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DED71E09-BDE7-0C6F-8EEA-87E79ACA23D5}"/>
              </a:ext>
            </a:extLst>
          </p:cNvPr>
          <p:cNvSpPr>
            <a:spLocks noGrp="1"/>
          </p:cNvSpPr>
          <p:nvPr>
            <p:ph type="sldNum" sz="quarter" idx="12"/>
          </p:nvPr>
        </p:nvSpPr>
        <p:spPr/>
        <p:txBody>
          <a:bodyPr/>
          <a:lstStyle/>
          <a:p>
            <a:fld id="{C4FA3F07-B4E9-4FEB-BC07-B9713C186F28}" type="slidenum">
              <a:rPr lang="en-US" smtClean="0"/>
              <a:pPr/>
              <a:t>89</a:t>
            </a:fld>
            <a:endParaRPr lang="en-US" dirty="0"/>
          </a:p>
        </p:txBody>
      </p:sp>
    </p:spTree>
    <p:extLst>
      <p:ext uri="{BB962C8B-B14F-4D97-AF65-F5344CB8AC3E}">
        <p14:creationId xmlns:p14="http://schemas.microsoft.com/office/powerpoint/2010/main" val="322005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D0FCB0-D561-C2C8-103F-20CE87E2915E}"/>
              </a:ext>
            </a:extLst>
          </p:cNvPr>
          <p:cNvSpPr>
            <a:spLocks noGrp="1"/>
          </p:cNvSpPr>
          <p:nvPr>
            <p:ph type="title"/>
          </p:nvPr>
        </p:nvSpPr>
        <p:spPr/>
        <p:txBody>
          <a:bodyPr>
            <a:normAutofit/>
          </a:bodyPr>
          <a:lstStyle/>
          <a:p>
            <a:r>
              <a:rPr lang="en-US" sz="3600" b="0" i="0" u="none" strike="noStrike" baseline="0" dirty="0"/>
              <a:t>The Components of Interaction Design</a:t>
            </a:r>
            <a:endParaRPr lang="en-IN" sz="6600" dirty="0"/>
          </a:p>
        </p:txBody>
      </p:sp>
      <p:pic>
        <p:nvPicPr>
          <p:cNvPr id="8" name="Content Placeholder 7">
            <a:extLst>
              <a:ext uri="{FF2B5EF4-FFF2-40B4-BE49-F238E27FC236}">
                <a16:creationId xmlns:a16="http://schemas.microsoft.com/office/drawing/2014/main" xmlns="" id="{5F8F2E56-CEFC-0AF7-DDEA-B739DD2EA00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3200" y="1279749"/>
            <a:ext cx="6115050" cy="4034527"/>
          </a:xfrm>
        </p:spPr>
      </p:pic>
      <p:sp>
        <p:nvSpPr>
          <p:cNvPr id="4" name="Date Placeholder 3">
            <a:extLst>
              <a:ext uri="{FF2B5EF4-FFF2-40B4-BE49-F238E27FC236}">
                <a16:creationId xmlns:a16="http://schemas.microsoft.com/office/drawing/2014/main" xmlns="" id="{8966B350-5F37-28AB-9B0B-E29B93113D6D}"/>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783C5E02-77FB-907B-2A3A-2FA42BA1385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73999F48-38ED-31A3-A769-E1BED2D934C5}"/>
              </a:ext>
            </a:extLst>
          </p:cNvPr>
          <p:cNvSpPr>
            <a:spLocks noGrp="1"/>
          </p:cNvSpPr>
          <p:nvPr>
            <p:ph type="sldNum" sz="quarter" idx="12"/>
          </p:nvPr>
        </p:nvSpPr>
        <p:spPr/>
        <p:txBody>
          <a:bodyPr/>
          <a:lstStyle/>
          <a:p>
            <a:fld id="{C4FA3F07-B4E9-4FEB-BC07-B9713C186F28}" type="slidenum">
              <a:rPr lang="en-US" smtClean="0"/>
              <a:pPr/>
              <a:t>9</a:t>
            </a:fld>
            <a:endParaRPr lang="en-US" dirty="0"/>
          </a:p>
        </p:txBody>
      </p:sp>
      <p:sp>
        <p:nvSpPr>
          <p:cNvPr id="10" name="TextBox 9">
            <a:extLst>
              <a:ext uri="{FF2B5EF4-FFF2-40B4-BE49-F238E27FC236}">
                <a16:creationId xmlns:a16="http://schemas.microsoft.com/office/drawing/2014/main" xmlns="" id="{2CC7F4D6-7CF6-7359-FDC4-CC2D876793C0}"/>
              </a:ext>
            </a:extLst>
          </p:cNvPr>
          <p:cNvSpPr txBox="1"/>
          <p:nvPr/>
        </p:nvSpPr>
        <p:spPr>
          <a:xfrm>
            <a:off x="203200" y="5428165"/>
            <a:ext cx="6115050" cy="738664"/>
          </a:xfrm>
          <a:prstGeom prst="rect">
            <a:avLst/>
          </a:prstGeom>
          <a:noFill/>
        </p:spPr>
        <p:txBody>
          <a:bodyPr wrap="square">
            <a:spAutoFit/>
          </a:bodyPr>
          <a:lstStyle/>
          <a:p>
            <a:pPr algn="ctr"/>
            <a:r>
              <a:rPr lang="en-US" sz="1400" b="1" i="0" u="none" strike="noStrike" baseline="0" dirty="0">
                <a:solidFill>
                  <a:srgbClr val="1C99B1"/>
                </a:solidFill>
                <a:latin typeface="Arial-BoldMT"/>
              </a:rPr>
              <a:t>Figure 1.4 </a:t>
            </a:r>
            <a:r>
              <a:rPr lang="en-US" sz="1400" b="1" i="0" u="none" strike="noStrike" baseline="0" dirty="0">
                <a:solidFill>
                  <a:srgbClr val="108AB2"/>
                </a:solidFill>
                <a:latin typeface="Arial-BoldMT"/>
              </a:rPr>
              <a:t>Relationship among contributing academic disciplines,</a:t>
            </a:r>
          </a:p>
          <a:p>
            <a:pPr algn="ctr"/>
            <a:r>
              <a:rPr lang="en-US" sz="1400" b="1" i="0" u="none" strike="noStrike" baseline="0" dirty="0">
                <a:solidFill>
                  <a:srgbClr val="108AB2"/>
                </a:solidFill>
                <a:latin typeface="Arial-BoldMT"/>
              </a:rPr>
              <a:t>design practices, and interdisciplinary fields concerned with</a:t>
            </a:r>
          </a:p>
          <a:p>
            <a:pPr algn="ctr"/>
            <a:r>
              <a:rPr lang="en-US" sz="1400" b="1" i="0" u="none" strike="noStrike" baseline="0" dirty="0">
                <a:solidFill>
                  <a:srgbClr val="108AB2"/>
                </a:solidFill>
                <a:latin typeface="Arial-BoldMT"/>
              </a:rPr>
              <a:t>interaction design (double-headed arrows mean overlapping)</a:t>
            </a:r>
            <a:endParaRPr lang="en-IN" sz="1400" dirty="0"/>
          </a:p>
        </p:txBody>
      </p:sp>
      <p:sp>
        <p:nvSpPr>
          <p:cNvPr id="7" name="TextBox 6">
            <a:extLst>
              <a:ext uri="{FF2B5EF4-FFF2-40B4-BE49-F238E27FC236}">
                <a16:creationId xmlns:a16="http://schemas.microsoft.com/office/drawing/2014/main" xmlns="" id="{D575B8AD-768B-AF04-0D3F-3B312BFB606C}"/>
              </a:ext>
            </a:extLst>
          </p:cNvPr>
          <p:cNvSpPr txBox="1"/>
          <p:nvPr/>
        </p:nvSpPr>
        <p:spPr>
          <a:xfrm>
            <a:off x="6654800" y="1279749"/>
            <a:ext cx="5334000" cy="4832092"/>
          </a:xfrm>
          <a:prstGeom prst="rect">
            <a:avLst/>
          </a:prstGeom>
          <a:noFill/>
        </p:spPr>
        <p:txBody>
          <a:bodyPr wrap="square">
            <a:spAutoFit/>
          </a:bodyPr>
          <a:lstStyle/>
          <a:p>
            <a:r>
              <a:rPr lang="en-IN" sz="2200" b="1" dirty="0"/>
              <a:t>Current trends in components:</a:t>
            </a:r>
          </a:p>
          <a:p>
            <a:pPr marL="354013" lvl="1" indent="-342900">
              <a:buFont typeface="Arial" panose="020B0604020202020204" pitchFamily="34" charset="0"/>
              <a:buChar char="•"/>
            </a:pPr>
            <a:r>
              <a:rPr lang="en-IN" sz="2200" b="1" dirty="0"/>
              <a:t>AI Integration </a:t>
            </a:r>
            <a:r>
              <a:rPr lang="en-IN" sz="2200" dirty="0"/>
              <a:t>– Smart assistants like Siri, Alexa.</a:t>
            </a:r>
          </a:p>
          <a:p>
            <a:pPr marL="354013" lvl="1" indent="-342900">
              <a:buFont typeface="Arial" panose="020B0604020202020204" pitchFamily="34" charset="0"/>
              <a:buChar char="•"/>
            </a:pPr>
            <a:r>
              <a:rPr lang="en-IN" sz="2200" b="1" dirty="0"/>
              <a:t>AR/VR </a:t>
            </a:r>
            <a:r>
              <a:rPr lang="en-IN" sz="2200" dirty="0"/>
              <a:t>– Used in IKEA app to place furniture virtually.</a:t>
            </a:r>
          </a:p>
          <a:p>
            <a:pPr marL="354013" lvl="1" indent="-342900">
              <a:buFont typeface="Arial" panose="020B0604020202020204" pitchFamily="34" charset="0"/>
              <a:buChar char="•"/>
            </a:pPr>
            <a:r>
              <a:rPr lang="en-IN" sz="2200" b="1" dirty="0"/>
              <a:t>Emotional Design </a:t>
            </a:r>
            <a:r>
              <a:rPr lang="en-IN" sz="2200" dirty="0"/>
              <a:t>– Apps like Calm focus on mood-based design.</a:t>
            </a:r>
          </a:p>
          <a:p>
            <a:pPr lvl="1"/>
            <a:endParaRPr lang="en-IN" sz="2200" dirty="0"/>
          </a:p>
          <a:p>
            <a:r>
              <a:rPr lang="en-IN" sz="2200" b="1" dirty="0"/>
              <a:t>Examples to Fields</a:t>
            </a:r>
            <a:r>
              <a:rPr lang="en-IN" sz="2200" dirty="0"/>
              <a:t>:</a:t>
            </a:r>
          </a:p>
          <a:p>
            <a:pPr marL="342900" indent="-342900">
              <a:buFont typeface="Arial" panose="020B0604020202020204" pitchFamily="34" charset="0"/>
              <a:buChar char="•"/>
            </a:pPr>
            <a:r>
              <a:rPr lang="en-IN" sz="2200" b="1" dirty="0"/>
              <a:t>Ergonomics</a:t>
            </a:r>
            <a:r>
              <a:rPr lang="en-IN" sz="2200" dirty="0"/>
              <a:t> → Mobile grip and screen size.</a:t>
            </a:r>
          </a:p>
          <a:p>
            <a:pPr marL="342900" indent="-342900">
              <a:buFont typeface="Arial" panose="020B0604020202020204" pitchFamily="34" charset="0"/>
              <a:buChar char="•"/>
            </a:pPr>
            <a:r>
              <a:rPr lang="en-IN" sz="2200" b="1" dirty="0"/>
              <a:t>HCI</a:t>
            </a:r>
            <a:r>
              <a:rPr lang="en-IN" sz="2200" dirty="0"/>
              <a:t> → Voice-activated systems.</a:t>
            </a:r>
          </a:p>
          <a:p>
            <a:pPr marL="342900" indent="-342900">
              <a:buFont typeface="Arial" panose="020B0604020202020204" pitchFamily="34" charset="0"/>
              <a:buChar char="•"/>
            </a:pPr>
            <a:r>
              <a:rPr lang="en-IN" sz="2200" b="1" dirty="0"/>
              <a:t>Social Science</a:t>
            </a:r>
            <a:r>
              <a:rPr lang="en-IN" sz="2200" dirty="0"/>
              <a:t> → TikTok's viral design tapping into psychology.</a:t>
            </a:r>
          </a:p>
        </p:txBody>
      </p:sp>
    </p:spTree>
    <p:extLst>
      <p:ext uri="{BB962C8B-B14F-4D97-AF65-F5344CB8AC3E}">
        <p14:creationId xmlns:p14="http://schemas.microsoft.com/office/powerpoint/2010/main" val="7359672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B1363F49-01AE-A217-4324-F5CA04E86563}"/>
              </a:ext>
            </a:extLst>
          </p:cNvPr>
          <p:cNvSpPr>
            <a:spLocks noGrp="1"/>
          </p:cNvSpPr>
          <p:nvPr>
            <p:ph type="title"/>
          </p:nvPr>
        </p:nvSpPr>
        <p:spPr>
          <a:xfrm>
            <a:off x="914400" y="2667000"/>
            <a:ext cx="10363200" cy="1362075"/>
          </a:xfrm>
        </p:spPr>
        <p:txBody>
          <a:bodyPr>
            <a:normAutofit fontScale="90000"/>
          </a:bodyPr>
          <a:lstStyle/>
          <a:p>
            <a:pPr algn="ctr"/>
            <a:r>
              <a:rPr lang="en-IN" sz="2800" dirty="0">
                <a:solidFill>
                  <a:srgbClr val="000000"/>
                </a:solidFill>
                <a:effectLst/>
                <a:latin typeface="Calibri" panose="020F0502020204030204" pitchFamily="34" charset="0"/>
                <a:ea typeface="Times New Roman" panose="02020603050405020304" pitchFamily="18" charset="0"/>
              </a:rPr>
              <a:t>Product Appreciation Assignment – Evaluating the product from user-</a:t>
            </a:r>
            <a:r>
              <a:rPr lang="en-IN" sz="2800" dirty="0" err="1">
                <a:solidFill>
                  <a:srgbClr val="000000"/>
                </a:solidFill>
                <a:effectLst/>
                <a:latin typeface="Calibri" panose="020F0502020204030204" pitchFamily="34" charset="0"/>
                <a:ea typeface="Times New Roman" panose="02020603050405020304" pitchFamily="18" charset="0"/>
              </a:rPr>
              <a:t>centered</a:t>
            </a:r>
            <a:r>
              <a:rPr lang="en-IN" sz="2800" dirty="0">
                <a:solidFill>
                  <a:srgbClr val="000000"/>
                </a:solidFill>
                <a:effectLst/>
                <a:latin typeface="Calibri" panose="020F0502020204030204" pitchFamily="34" charset="0"/>
                <a:ea typeface="Times New Roman" panose="02020603050405020304" pitchFamily="18" charset="0"/>
              </a:rPr>
              <a:t> design aspects such as functionality, ease of use, ergonomics, and aesthetics.</a:t>
            </a:r>
            <a:endParaRPr lang="en-IN" sz="5400" dirty="0"/>
          </a:p>
        </p:txBody>
      </p:sp>
      <p:sp>
        <p:nvSpPr>
          <p:cNvPr id="4" name="Date Placeholder 3">
            <a:extLst>
              <a:ext uri="{FF2B5EF4-FFF2-40B4-BE49-F238E27FC236}">
                <a16:creationId xmlns:a16="http://schemas.microsoft.com/office/drawing/2014/main" xmlns="" id="{9DFF8C01-D419-DBFF-6E9C-C00AAAF87814}"/>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0E5902D0-C6B0-A128-78DB-B44DC032A46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60553AB2-88BC-6217-5599-5F7150E79ADD}"/>
              </a:ext>
            </a:extLst>
          </p:cNvPr>
          <p:cNvSpPr>
            <a:spLocks noGrp="1"/>
          </p:cNvSpPr>
          <p:nvPr>
            <p:ph type="sldNum" sz="quarter" idx="12"/>
          </p:nvPr>
        </p:nvSpPr>
        <p:spPr/>
        <p:txBody>
          <a:bodyPr/>
          <a:lstStyle/>
          <a:p>
            <a:fld id="{C4FA3F07-B4E9-4FEB-BC07-B9713C186F28}" type="slidenum">
              <a:rPr lang="en-US" smtClean="0"/>
              <a:pPr/>
              <a:t>90</a:t>
            </a:fld>
            <a:endParaRPr lang="en-US" dirty="0"/>
          </a:p>
        </p:txBody>
      </p:sp>
    </p:spTree>
    <p:extLst>
      <p:ext uri="{BB962C8B-B14F-4D97-AF65-F5344CB8AC3E}">
        <p14:creationId xmlns:p14="http://schemas.microsoft.com/office/powerpoint/2010/main" val="10109620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5F49046-5628-3255-5B3A-272DC797DBE9}"/>
              </a:ext>
            </a:extLst>
          </p:cNvPr>
          <p:cNvSpPr>
            <a:spLocks noGrp="1"/>
          </p:cNvSpPr>
          <p:nvPr>
            <p:ph type="dt" sz="half" idx="10"/>
          </p:nvPr>
        </p:nvSpPr>
        <p:spPr/>
        <p:txBody>
          <a:bodyPr/>
          <a:lstStyle/>
          <a:p>
            <a:fld id="{C205BE5B-515E-412D-86C2-B1F3269CA20F}" type="datetime4">
              <a:rPr lang="en-US" smtClean="0"/>
              <a:t>September 15, 2025</a:t>
            </a:fld>
            <a:endParaRPr lang="en-US"/>
          </a:p>
        </p:txBody>
      </p:sp>
      <p:sp>
        <p:nvSpPr>
          <p:cNvPr id="5" name="Footer Placeholder 4">
            <a:extLst>
              <a:ext uri="{FF2B5EF4-FFF2-40B4-BE49-F238E27FC236}">
                <a16:creationId xmlns:a16="http://schemas.microsoft.com/office/drawing/2014/main" xmlns="" id="{C998D37B-EB4D-5088-AC81-A28AD4D582A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904F28A9-D6ED-C16C-AF66-E5CEEC4E71E3}"/>
              </a:ext>
            </a:extLst>
          </p:cNvPr>
          <p:cNvSpPr>
            <a:spLocks noGrp="1"/>
          </p:cNvSpPr>
          <p:nvPr>
            <p:ph type="sldNum" sz="quarter" idx="12"/>
          </p:nvPr>
        </p:nvSpPr>
        <p:spPr/>
        <p:txBody>
          <a:bodyPr/>
          <a:lstStyle/>
          <a:p>
            <a:fld id="{C4FA3F07-B4E9-4FEB-BC07-B9713C186F28}" type="slidenum">
              <a:rPr lang="en-US" smtClean="0"/>
              <a:t>91</a:t>
            </a:fld>
            <a:endParaRPr lang="en-US"/>
          </a:p>
        </p:txBody>
      </p:sp>
      <p:sp>
        <p:nvSpPr>
          <p:cNvPr id="7" name="Title 6">
            <a:extLst>
              <a:ext uri="{FF2B5EF4-FFF2-40B4-BE49-F238E27FC236}">
                <a16:creationId xmlns:a16="http://schemas.microsoft.com/office/drawing/2014/main" xmlns="" id="{BE88CEA2-08FC-E049-3633-1E8CDA527006}"/>
              </a:ext>
            </a:extLst>
          </p:cNvPr>
          <p:cNvSpPr>
            <a:spLocks noGrp="1"/>
          </p:cNvSpPr>
          <p:nvPr>
            <p:ph type="title"/>
          </p:nvPr>
        </p:nvSpPr>
        <p:spPr>
          <a:xfrm>
            <a:off x="533400" y="288017"/>
            <a:ext cx="10363200" cy="979715"/>
          </a:xfrm>
        </p:spPr>
        <p:txBody>
          <a:bodyPr>
            <a:normAutofit/>
          </a:bodyPr>
          <a:lstStyle/>
          <a:p>
            <a:pPr algn="ctr"/>
            <a:r>
              <a:rPr lang="en-IN" sz="2800" dirty="0">
                <a:solidFill>
                  <a:srgbClr val="000000"/>
                </a:solidFill>
                <a:effectLst/>
                <a:latin typeface="Calibri" panose="020F0502020204030204" pitchFamily="34" charset="0"/>
                <a:ea typeface="Times New Roman" panose="02020603050405020304" pitchFamily="18" charset="0"/>
              </a:rPr>
              <a:t>Product Appreciation Assignment</a:t>
            </a:r>
            <a:endParaRPr lang="en-IN" sz="5400" dirty="0"/>
          </a:p>
        </p:txBody>
      </p:sp>
      <p:pic>
        <p:nvPicPr>
          <p:cNvPr id="12" name="Picture 11">
            <a:extLst>
              <a:ext uri="{FF2B5EF4-FFF2-40B4-BE49-F238E27FC236}">
                <a16:creationId xmlns:a16="http://schemas.microsoft.com/office/drawing/2014/main" xmlns="" id="{4F9E0677-E0D4-A89D-5CC9-07F6ECC1E32B}"/>
              </a:ext>
            </a:extLst>
          </p:cNvPr>
          <p:cNvPicPr>
            <a:picLocks noChangeAspect="1"/>
          </p:cNvPicPr>
          <p:nvPr/>
        </p:nvPicPr>
        <p:blipFill>
          <a:blip r:embed="rId2"/>
          <a:stretch>
            <a:fillRect/>
          </a:stretch>
        </p:blipFill>
        <p:spPr>
          <a:xfrm>
            <a:off x="0" y="1600200"/>
            <a:ext cx="2786743" cy="3200400"/>
          </a:xfrm>
          <a:prstGeom prst="rect">
            <a:avLst/>
          </a:prstGeom>
        </p:spPr>
      </p:pic>
      <p:pic>
        <p:nvPicPr>
          <p:cNvPr id="14" name="Picture 13">
            <a:extLst>
              <a:ext uri="{FF2B5EF4-FFF2-40B4-BE49-F238E27FC236}">
                <a16:creationId xmlns:a16="http://schemas.microsoft.com/office/drawing/2014/main" xmlns="" id="{B3E42A53-001A-7175-FC40-0EB22D970A1B}"/>
              </a:ext>
            </a:extLst>
          </p:cNvPr>
          <p:cNvPicPr>
            <a:picLocks noChangeAspect="1"/>
          </p:cNvPicPr>
          <p:nvPr/>
        </p:nvPicPr>
        <p:blipFill>
          <a:blip r:embed="rId3"/>
          <a:stretch>
            <a:fillRect/>
          </a:stretch>
        </p:blipFill>
        <p:spPr>
          <a:xfrm>
            <a:off x="7645400" y="1752600"/>
            <a:ext cx="4038600" cy="3200400"/>
          </a:xfrm>
          <a:prstGeom prst="rect">
            <a:avLst/>
          </a:prstGeom>
        </p:spPr>
      </p:pic>
      <p:pic>
        <p:nvPicPr>
          <p:cNvPr id="16" name="Picture 15">
            <a:extLst>
              <a:ext uri="{FF2B5EF4-FFF2-40B4-BE49-F238E27FC236}">
                <a16:creationId xmlns:a16="http://schemas.microsoft.com/office/drawing/2014/main" xmlns="" id="{F66921D0-AC7C-6860-B74E-12ED835B93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1905000"/>
            <a:ext cx="3995057" cy="2895600"/>
          </a:xfrm>
          <a:prstGeom prst="rect">
            <a:avLst/>
          </a:prstGeom>
        </p:spPr>
      </p:pic>
      <p:sp>
        <p:nvSpPr>
          <p:cNvPr id="17" name="TextBox 16">
            <a:extLst>
              <a:ext uri="{FF2B5EF4-FFF2-40B4-BE49-F238E27FC236}">
                <a16:creationId xmlns:a16="http://schemas.microsoft.com/office/drawing/2014/main" xmlns="" id="{F9388A44-32FA-5ACE-17B1-E125E3A115FD}"/>
              </a:ext>
            </a:extLst>
          </p:cNvPr>
          <p:cNvSpPr txBox="1"/>
          <p:nvPr/>
        </p:nvSpPr>
        <p:spPr>
          <a:xfrm>
            <a:off x="228600" y="5105400"/>
            <a:ext cx="2286000" cy="461665"/>
          </a:xfrm>
          <a:prstGeom prst="rect">
            <a:avLst/>
          </a:prstGeom>
          <a:noFill/>
        </p:spPr>
        <p:txBody>
          <a:bodyPr wrap="square" rtlCol="0">
            <a:spAutoFit/>
          </a:bodyPr>
          <a:lstStyle/>
          <a:p>
            <a:pPr algn="ctr"/>
            <a:r>
              <a:rPr lang="en-IN" sz="2400" b="1" dirty="0"/>
              <a:t>Ease of Use</a:t>
            </a:r>
          </a:p>
        </p:txBody>
      </p:sp>
      <p:sp>
        <p:nvSpPr>
          <p:cNvPr id="19" name="TextBox 18">
            <a:extLst>
              <a:ext uri="{FF2B5EF4-FFF2-40B4-BE49-F238E27FC236}">
                <a16:creationId xmlns:a16="http://schemas.microsoft.com/office/drawing/2014/main" xmlns="" id="{446062B8-AC8B-DCC1-9DDD-30DCE69903E5}"/>
              </a:ext>
            </a:extLst>
          </p:cNvPr>
          <p:cNvSpPr txBox="1"/>
          <p:nvPr/>
        </p:nvSpPr>
        <p:spPr>
          <a:xfrm>
            <a:off x="4267200" y="5105328"/>
            <a:ext cx="1828800" cy="461665"/>
          </a:xfrm>
          <a:prstGeom prst="rect">
            <a:avLst/>
          </a:prstGeom>
          <a:noFill/>
        </p:spPr>
        <p:txBody>
          <a:bodyPr wrap="square" rtlCol="0">
            <a:spAutoFit/>
          </a:bodyPr>
          <a:lstStyle>
            <a:defPPr>
              <a:defRPr lang="en-US"/>
            </a:defPPr>
            <a:lvl1pPr algn="ctr">
              <a:defRPr sz="2400" b="1"/>
            </a:lvl1pPr>
          </a:lstStyle>
          <a:p>
            <a:r>
              <a:rPr lang="en-IN" dirty="0"/>
              <a:t>Ergonomics</a:t>
            </a:r>
          </a:p>
        </p:txBody>
      </p:sp>
      <p:sp>
        <p:nvSpPr>
          <p:cNvPr id="21" name="TextBox 20">
            <a:extLst>
              <a:ext uri="{FF2B5EF4-FFF2-40B4-BE49-F238E27FC236}">
                <a16:creationId xmlns:a16="http://schemas.microsoft.com/office/drawing/2014/main" xmlns="" id="{835FE635-2E86-CA05-1D76-FBA6EC622BA7}"/>
              </a:ext>
            </a:extLst>
          </p:cNvPr>
          <p:cNvSpPr txBox="1"/>
          <p:nvPr/>
        </p:nvSpPr>
        <p:spPr>
          <a:xfrm>
            <a:off x="8382000" y="5140146"/>
            <a:ext cx="2667000" cy="461666"/>
          </a:xfrm>
          <a:prstGeom prst="rect">
            <a:avLst/>
          </a:prstGeom>
          <a:noFill/>
        </p:spPr>
        <p:txBody>
          <a:bodyPr wrap="square" rtlCol="0">
            <a:spAutoFit/>
          </a:bodyPr>
          <a:lstStyle>
            <a:defPPr>
              <a:defRPr lang="en-US"/>
            </a:defPPr>
            <a:lvl1pPr algn="ctr">
              <a:defRPr sz="2400" b="1"/>
            </a:lvl1pPr>
          </a:lstStyle>
          <a:p>
            <a:r>
              <a:rPr lang="en-IN" dirty="0"/>
              <a:t>Aesthetics</a:t>
            </a:r>
          </a:p>
        </p:txBody>
      </p:sp>
    </p:spTree>
    <p:extLst>
      <p:ext uri="{BB962C8B-B14F-4D97-AF65-F5344CB8AC3E}">
        <p14:creationId xmlns:p14="http://schemas.microsoft.com/office/powerpoint/2010/main" val="3054131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78D4AE3-74CB-780B-BFF3-FF4937154CAF}"/>
              </a:ext>
            </a:extLst>
          </p:cNvPr>
          <p:cNvPicPr>
            <a:picLocks noChangeAspect="1"/>
          </p:cNvPicPr>
          <p:nvPr/>
        </p:nvPicPr>
        <p:blipFill>
          <a:blip r:embed="rId2"/>
          <a:stretch>
            <a:fillRect/>
          </a:stretch>
        </p:blipFill>
        <p:spPr>
          <a:xfrm>
            <a:off x="4205515" y="1761785"/>
            <a:ext cx="3524976" cy="4114800"/>
          </a:xfrm>
          <a:prstGeom prst="rect">
            <a:avLst/>
          </a:prstGeom>
        </p:spPr>
      </p:pic>
      <p:sp>
        <p:nvSpPr>
          <p:cNvPr id="7" name="Title 6">
            <a:extLst>
              <a:ext uri="{FF2B5EF4-FFF2-40B4-BE49-F238E27FC236}">
                <a16:creationId xmlns:a16="http://schemas.microsoft.com/office/drawing/2014/main" xmlns="" id="{D668CD21-F29C-A4FD-03A3-4509C4BFC583}"/>
              </a:ext>
            </a:extLst>
          </p:cNvPr>
          <p:cNvSpPr>
            <a:spLocks noGrp="1"/>
          </p:cNvSpPr>
          <p:nvPr>
            <p:ph type="title"/>
          </p:nvPr>
        </p:nvSpPr>
        <p:spPr/>
        <p:txBody>
          <a:bodyPr/>
          <a:lstStyle/>
          <a:p>
            <a:r>
              <a:rPr lang="en-IN" sz="4000" dirty="0">
                <a:solidFill>
                  <a:srgbClr val="000000"/>
                </a:solidFill>
                <a:effectLst/>
                <a:latin typeface="Calibri" panose="020F0502020204030204" pitchFamily="34" charset="0"/>
                <a:ea typeface="Times New Roman" panose="02020603050405020304" pitchFamily="18" charset="0"/>
              </a:rPr>
              <a:t>Product Appreciation Assignment</a:t>
            </a:r>
            <a:endParaRPr lang="en-IN" dirty="0"/>
          </a:p>
        </p:txBody>
      </p:sp>
      <p:sp>
        <p:nvSpPr>
          <p:cNvPr id="8" name="Content Placeholder 7">
            <a:extLst>
              <a:ext uri="{FF2B5EF4-FFF2-40B4-BE49-F238E27FC236}">
                <a16:creationId xmlns:a16="http://schemas.microsoft.com/office/drawing/2014/main" xmlns="" id="{82D72871-EEBC-C5E4-C346-0ECCAB430B60}"/>
              </a:ext>
            </a:extLst>
          </p:cNvPr>
          <p:cNvSpPr>
            <a:spLocks noGrp="1"/>
          </p:cNvSpPr>
          <p:nvPr>
            <p:ph sz="half" idx="1"/>
          </p:nvPr>
        </p:nvSpPr>
        <p:spPr>
          <a:xfrm>
            <a:off x="90714" y="1297895"/>
            <a:ext cx="4853033" cy="5042581"/>
          </a:xfrm>
        </p:spPr>
        <p:txBody>
          <a:bodyPr>
            <a:normAutofit fontScale="85000" lnSpcReduction="20000"/>
          </a:bodyPr>
          <a:lstStyle/>
          <a:p>
            <a:pPr marL="0" indent="0">
              <a:buNone/>
            </a:pPr>
            <a:r>
              <a:rPr lang="en-US" dirty="0"/>
              <a:t>1. iPhones are expensive</a:t>
            </a:r>
          </a:p>
          <a:p>
            <a:pPr marL="0" indent="0">
              <a:buNone/>
            </a:pPr>
            <a:r>
              <a:rPr lang="en-US" dirty="0"/>
              <a:t>2. Few free apps and games in Apple store</a:t>
            </a:r>
          </a:p>
          <a:p>
            <a:pPr marL="0" indent="0">
              <a:buNone/>
            </a:pPr>
            <a:r>
              <a:rPr lang="en-US" dirty="0"/>
              <a:t>3. Radio is not in-built</a:t>
            </a:r>
          </a:p>
          <a:p>
            <a:pPr marL="0" indent="0">
              <a:buNone/>
            </a:pPr>
            <a:r>
              <a:rPr lang="en-US" dirty="0"/>
              <a:t>4. iPhone apps are usually big, consuming too much space.</a:t>
            </a:r>
          </a:p>
          <a:p>
            <a:pPr marL="0" indent="0">
              <a:buNone/>
            </a:pPr>
            <a:r>
              <a:rPr lang="en-US" dirty="0"/>
              <a:t>5. Limited widgets even after upgrades on iPhone</a:t>
            </a:r>
          </a:p>
          <a:p>
            <a:pPr marL="0" indent="0">
              <a:buNone/>
            </a:pPr>
            <a:r>
              <a:rPr lang="en-US" dirty="0"/>
              <a:t>6. Too simple and doesn’t support computer work as in other devices</a:t>
            </a:r>
          </a:p>
          <a:p>
            <a:pPr marL="0" indent="0">
              <a:buNone/>
            </a:pPr>
            <a:r>
              <a:rPr lang="en-US" dirty="0"/>
              <a:t>7. Lack of Headphone Jack</a:t>
            </a:r>
          </a:p>
          <a:p>
            <a:pPr marL="0" indent="0">
              <a:buNone/>
            </a:pPr>
            <a:r>
              <a:rPr lang="en-US" dirty="0"/>
              <a:t>8. Use of iTunes is a bloated mess.</a:t>
            </a:r>
          </a:p>
          <a:p>
            <a:pPr marL="0" indent="0">
              <a:buNone/>
            </a:pPr>
            <a:r>
              <a:rPr lang="en-US" dirty="0"/>
              <a:t>9. Absence of physical back button</a:t>
            </a:r>
          </a:p>
          <a:p>
            <a:pPr marL="0" indent="0">
              <a:buNone/>
            </a:pPr>
            <a:r>
              <a:rPr lang="en-US" dirty="0"/>
              <a:t>10. limited Launcher</a:t>
            </a:r>
          </a:p>
        </p:txBody>
      </p:sp>
      <p:sp>
        <p:nvSpPr>
          <p:cNvPr id="10" name="Content Placeholder 9">
            <a:extLst>
              <a:ext uri="{FF2B5EF4-FFF2-40B4-BE49-F238E27FC236}">
                <a16:creationId xmlns:a16="http://schemas.microsoft.com/office/drawing/2014/main" xmlns="" id="{8B443B05-9EE5-2032-EA11-A3E68A510141}"/>
              </a:ext>
            </a:extLst>
          </p:cNvPr>
          <p:cNvSpPr>
            <a:spLocks noGrp="1"/>
          </p:cNvSpPr>
          <p:nvPr>
            <p:ph sz="half" idx="2"/>
          </p:nvPr>
        </p:nvSpPr>
        <p:spPr>
          <a:xfrm>
            <a:off x="7986486" y="1219200"/>
            <a:ext cx="4114800" cy="5053600"/>
          </a:xfrm>
        </p:spPr>
        <p:txBody>
          <a:bodyPr>
            <a:normAutofit fontScale="85000" lnSpcReduction="20000"/>
          </a:bodyPr>
          <a:lstStyle/>
          <a:p>
            <a:pPr marL="0" indent="0">
              <a:buNone/>
            </a:pPr>
            <a:endParaRPr lang="en-US" dirty="0"/>
          </a:p>
          <a:p>
            <a:pPr marL="0" indent="0">
              <a:buNone/>
            </a:pPr>
            <a:r>
              <a:rPr lang="en-US" dirty="0"/>
              <a:t>11. Expensive Accessories.</a:t>
            </a:r>
          </a:p>
          <a:p>
            <a:pPr marL="0" indent="0">
              <a:buNone/>
            </a:pPr>
            <a:r>
              <a:rPr lang="en-US" dirty="0"/>
              <a:t>12. No External Storage.</a:t>
            </a:r>
          </a:p>
          <a:p>
            <a:pPr marL="0" indent="0">
              <a:buNone/>
            </a:pPr>
            <a:r>
              <a:rPr lang="en-US" dirty="0"/>
              <a:t>13. Overheating</a:t>
            </a:r>
          </a:p>
          <a:p>
            <a:pPr marL="0" indent="0">
              <a:buNone/>
            </a:pPr>
            <a:r>
              <a:rPr lang="en-US" dirty="0"/>
              <a:t>14. Limited storage</a:t>
            </a:r>
          </a:p>
          <a:p>
            <a:pPr marL="0" indent="0">
              <a:buNone/>
            </a:pPr>
            <a:r>
              <a:rPr lang="en-US" dirty="0"/>
              <a:t>15. Apple Ecosystem</a:t>
            </a:r>
          </a:p>
          <a:p>
            <a:pPr marL="0" indent="0">
              <a:buNone/>
            </a:pPr>
            <a:r>
              <a:rPr lang="en-US" dirty="0"/>
              <a:t>16. Battery Life</a:t>
            </a:r>
          </a:p>
          <a:p>
            <a:pPr marL="0" indent="0">
              <a:buNone/>
            </a:pPr>
            <a:r>
              <a:rPr lang="en-US" dirty="0"/>
              <a:t>17. Fewer choices in iPhone Hardware</a:t>
            </a:r>
          </a:p>
          <a:p>
            <a:pPr marL="0" indent="0">
              <a:buNone/>
            </a:pPr>
            <a:r>
              <a:rPr lang="en-US" dirty="0"/>
              <a:t>18. A lightning cable charger is hard to find</a:t>
            </a:r>
          </a:p>
          <a:p>
            <a:pPr marL="0" indent="0">
              <a:buNone/>
            </a:pPr>
            <a:r>
              <a:rPr lang="en-US" dirty="0"/>
              <a:t>19. No customization</a:t>
            </a:r>
          </a:p>
          <a:p>
            <a:pPr marL="0" indent="0">
              <a:buNone/>
            </a:pPr>
            <a:r>
              <a:rPr lang="en-US" dirty="0"/>
              <a:t>20. No multitasking</a:t>
            </a:r>
          </a:p>
          <a:p>
            <a:pPr marL="0" indent="0">
              <a:buNone/>
            </a:pPr>
            <a:r>
              <a:rPr lang="en-US" dirty="0"/>
              <a:t>21. No sideloading of Apps</a:t>
            </a:r>
            <a:endParaRPr lang="en-IN" dirty="0"/>
          </a:p>
          <a:p>
            <a:endParaRPr lang="en-IN" dirty="0"/>
          </a:p>
        </p:txBody>
      </p:sp>
      <p:sp>
        <p:nvSpPr>
          <p:cNvPr id="4" name="Date Placeholder 3">
            <a:extLst>
              <a:ext uri="{FF2B5EF4-FFF2-40B4-BE49-F238E27FC236}">
                <a16:creationId xmlns:a16="http://schemas.microsoft.com/office/drawing/2014/main" xmlns="" id="{B46A335B-8D5D-DBDE-C069-2543A3F550C2}"/>
              </a:ext>
            </a:extLst>
          </p:cNvPr>
          <p:cNvSpPr>
            <a:spLocks noGrp="1"/>
          </p:cNvSpPr>
          <p:nvPr>
            <p:ph type="dt" sz="half" idx="10"/>
          </p:nvPr>
        </p:nvSpPr>
        <p:spPr/>
        <p:txBody>
          <a:bodyPr/>
          <a:lstStyle/>
          <a:p>
            <a:fld id="{C205BE5B-515E-412D-86C2-B1F3269CA20F}" type="datetime4">
              <a:rPr lang="en-US" smtClean="0"/>
              <a:t>September 15, 2025</a:t>
            </a:fld>
            <a:endParaRPr lang="en-US"/>
          </a:p>
        </p:txBody>
      </p:sp>
      <p:sp>
        <p:nvSpPr>
          <p:cNvPr id="5" name="Footer Placeholder 4">
            <a:extLst>
              <a:ext uri="{FF2B5EF4-FFF2-40B4-BE49-F238E27FC236}">
                <a16:creationId xmlns:a16="http://schemas.microsoft.com/office/drawing/2014/main" xmlns="" id="{63606B1C-AA39-7530-42F8-2AF4A2AF70C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3D074F85-EE15-87C4-E8B6-6A049C1279DB}"/>
              </a:ext>
            </a:extLst>
          </p:cNvPr>
          <p:cNvSpPr>
            <a:spLocks noGrp="1"/>
          </p:cNvSpPr>
          <p:nvPr>
            <p:ph type="sldNum" sz="quarter" idx="12"/>
          </p:nvPr>
        </p:nvSpPr>
        <p:spPr/>
        <p:txBody>
          <a:bodyPr/>
          <a:lstStyle/>
          <a:p>
            <a:fld id="{C4FA3F07-B4E9-4FEB-BC07-B9713C186F28}" type="slidenum">
              <a:rPr lang="en-US" smtClean="0"/>
              <a:t>92</a:t>
            </a:fld>
            <a:endParaRPr lang="en-US"/>
          </a:p>
        </p:txBody>
      </p:sp>
    </p:spTree>
    <p:extLst>
      <p:ext uri="{BB962C8B-B14F-4D97-AF65-F5344CB8AC3E}">
        <p14:creationId xmlns:p14="http://schemas.microsoft.com/office/powerpoint/2010/main" val="25260689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D668CD21-F29C-A4FD-03A3-4509C4BFC583}"/>
              </a:ext>
            </a:extLst>
          </p:cNvPr>
          <p:cNvSpPr>
            <a:spLocks noGrp="1"/>
          </p:cNvSpPr>
          <p:nvPr>
            <p:ph type="title"/>
          </p:nvPr>
        </p:nvSpPr>
        <p:spPr/>
        <p:txBody>
          <a:bodyPr/>
          <a:lstStyle/>
          <a:p>
            <a:r>
              <a:rPr lang="en-IN" sz="4000" dirty="0">
                <a:solidFill>
                  <a:srgbClr val="000000"/>
                </a:solidFill>
                <a:effectLst/>
                <a:latin typeface="Calibri" panose="020F0502020204030204" pitchFamily="34" charset="0"/>
                <a:ea typeface="Times New Roman" panose="02020603050405020304" pitchFamily="18" charset="0"/>
              </a:rPr>
              <a:t>Product Appreciation Assignment</a:t>
            </a:r>
            <a:endParaRPr lang="en-IN" dirty="0"/>
          </a:p>
        </p:txBody>
      </p:sp>
      <p:sp>
        <p:nvSpPr>
          <p:cNvPr id="4" name="Date Placeholder 3">
            <a:extLst>
              <a:ext uri="{FF2B5EF4-FFF2-40B4-BE49-F238E27FC236}">
                <a16:creationId xmlns:a16="http://schemas.microsoft.com/office/drawing/2014/main" xmlns="" id="{B46A335B-8D5D-DBDE-C069-2543A3F550C2}"/>
              </a:ext>
            </a:extLst>
          </p:cNvPr>
          <p:cNvSpPr>
            <a:spLocks noGrp="1"/>
          </p:cNvSpPr>
          <p:nvPr>
            <p:ph type="dt" sz="half" idx="10"/>
          </p:nvPr>
        </p:nvSpPr>
        <p:spPr/>
        <p:txBody>
          <a:bodyPr/>
          <a:lstStyle/>
          <a:p>
            <a:fld id="{C205BE5B-515E-412D-86C2-B1F3269CA20F}" type="datetime4">
              <a:rPr lang="en-US" smtClean="0"/>
              <a:t>September 15, 2025</a:t>
            </a:fld>
            <a:endParaRPr lang="en-US"/>
          </a:p>
        </p:txBody>
      </p:sp>
      <p:sp>
        <p:nvSpPr>
          <p:cNvPr id="5" name="Footer Placeholder 4">
            <a:extLst>
              <a:ext uri="{FF2B5EF4-FFF2-40B4-BE49-F238E27FC236}">
                <a16:creationId xmlns:a16="http://schemas.microsoft.com/office/drawing/2014/main" xmlns="" id="{63606B1C-AA39-7530-42F8-2AF4A2AF70C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3D074F85-EE15-87C4-E8B6-6A049C1279DB}"/>
              </a:ext>
            </a:extLst>
          </p:cNvPr>
          <p:cNvSpPr>
            <a:spLocks noGrp="1"/>
          </p:cNvSpPr>
          <p:nvPr>
            <p:ph type="sldNum" sz="quarter" idx="12"/>
          </p:nvPr>
        </p:nvSpPr>
        <p:spPr/>
        <p:txBody>
          <a:bodyPr/>
          <a:lstStyle/>
          <a:p>
            <a:fld id="{C4FA3F07-B4E9-4FEB-BC07-B9713C186F28}" type="slidenum">
              <a:rPr lang="en-US" smtClean="0"/>
              <a:t>93</a:t>
            </a:fld>
            <a:endParaRPr lang="en-US"/>
          </a:p>
        </p:txBody>
      </p:sp>
      <p:pic>
        <p:nvPicPr>
          <p:cNvPr id="2" name="Picture 1">
            <a:extLst>
              <a:ext uri="{FF2B5EF4-FFF2-40B4-BE49-F238E27FC236}">
                <a16:creationId xmlns:a16="http://schemas.microsoft.com/office/drawing/2014/main" xmlns="" id="{C6F089E3-B759-0F60-30FE-6C21BB2C7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71" y="1371600"/>
            <a:ext cx="3699329" cy="4724400"/>
          </a:xfrm>
          <a:prstGeom prst="rect">
            <a:avLst/>
          </a:prstGeom>
        </p:spPr>
      </p:pic>
      <p:sp>
        <p:nvSpPr>
          <p:cNvPr id="10" name="TextBox 9">
            <a:extLst>
              <a:ext uri="{FF2B5EF4-FFF2-40B4-BE49-F238E27FC236}">
                <a16:creationId xmlns:a16="http://schemas.microsoft.com/office/drawing/2014/main" xmlns="" id="{C04531AE-0473-4221-7582-EEB589DD17BA}"/>
              </a:ext>
            </a:extLst>
          </p:cNvPr>
          <p:cNvSpPr txBox="1"/>
          <p:nvPr/>
        </p:nvSpPr>
        <p:spPr>
          <a:xfrm>
            <a:off x="3895272" y="1541069"/>
            <a:ext cx="8229600" cy="4401205"/>
          </a:xfrm>
          <a:prstGeom prst="rect">
            <a:avLst/>
          </a:prstGeom>
          <a:noFill/>
        </p:spPr>
        <p:txBody>
          <a:bodyPr wrap="square">
            <a:spAutoFit/>
          </a:bodyPr>
          <a:lstStyle/>
          <a:p>
            <a:pPr algn="l"/>
            <a:r>
              <a:rPr lang="en-US" sz="2800" b="0" i="0" u="none" strike="noStrike" dirty="0">
                <a:solidFill>
                  <a:srgbClr val="00000A"/>
                </a:solidFill>
                <a:effectLst/>
              </a:rPr>
              <a:t>There are many disadvantages of laptop computers, which are given below.</a:t>
            </a:r>
          </a:p>
          <a:p>
            <a:pPr marL="457200" indent="-457200" algn="l">
              <a:buFont typeface="Arial" panose="020B0604020202020204" pitchFamily="34" charset="0"/>
              <a:buChar char="•"/>
            </a:pPr>
            <a:r>
              <a:rPr lang="en-US" sz="2800" b="0" i="0" dirty="0">
                <a:solidFill>
                  <a:srgbClr val="00000A"/>
                </a:solidFill>
                <a:effectLst/>
              </a:rPr>
              <a:t>Durability</a:t>
            </a:r>
          </a:p>
          <a:p>
            <a:pPr marL="457200" indent="-457200" algn="l">
              <a:buFont typeface="Arial" panose="020B0604020202020204" pitchFamily="34" charset="0"/>
              <a:buChar char="•"/>
            </a:pPr>
            <a:r>
              <a:rPr lang="en-US" sz="2800" b="0" i="0" dirty="0">
                <a:solidFill>
                  <a:srgbClr val="00000A"/>
                </a:solidFill>
                <a:effectLst/>
              </a:rPr>
              <a:t>Sensitivity</a:t>
            </a:r>
          </a:p>
          <a:p>
            <a:pPr marL="457200" indent="-457200" algn="l">
              <a:buFont typeface="Arial" panose="020B0604020202020204" pitchFamily="34" charset="0"/>
              <a:buChar char="•"/>
            </a:pPr>
            <a:r>
              <a:rPr lang="en-US" sz="2800" b="0" i="0" dirty="0">
                <a:solidFill>
                  <a:srgbClr val="00000A"/>
                </a:solidFill>
                <a:effectLst/>
              </a:rPr>
              <a:t>Higher Cost</a:t>
            </a:r>
          </a:p>
          <a:p>
            <a:pPr marL="457200" indent="-457200" algn="l">
              <a:buFont typeface="Arial" panose="020B0604020202020204" pitchFamily="34" charset="0"/>
              <a:buChar char="•"/>
            </a:pPr>
            <a:r>
              <a:rPr lang="en-US" sz="2800" b="0" i="0" dirty="0">
                <a:solidFill>
                  <a:srgbClr val="00000A"/>
                </a:solidFill>
                <a:effectLst/>
              </a:rPr>
              <a:t>Health issues</a:t>
            </a:r>
          </a:p>
          <a:p>
            <a:pPr marL="457200" indent="-457200" algn="l">
              <a:buFont typeface="Arial" panose="020B0604020202020204" pitchFamily="34" charset="0"/>
              <a:buChar char="•"/>
            </a:pPr>
            <a:r>
              <a:rPr lang="en-US" sz="2800" b="0" i="0" dirty="0">
                <a:solidFill>
                  <a:srgbClr val="00000A"/>
                </a:solidFill>
                <a:effectLst/>
              </a:rPr>
              <a:t>Security Issue</a:t>
            </a:r>
          </a:p>
          <a:p>
            <a:pPr marL="457200" indent="-457200" algn="l">
              <a:buFont typeface="Arial" panose="020B0604020202020204" pitchFamily="34" charset="0"/>
              <a:buChar char="•"/>
            </a:pPr>
            <a:r>
              <a:rPr lang="en-US" sz="2800" b="0" i="0" dirty="0">
                <a:solidFill>
                  <a:srgbClr val="00000A"/>
                </a:solidFill>
                <a:effectLst/>
              </a:rPr>
              <a:t>Frequent Updates</a:t>
            </a:r>
          </a:p>
          <a:p>
            <a:pPr marL="457200" indent="-457200" algn="l">
              <a:buFont typeface="Arial" panose="020B0604020202020204" pitchFamily="34" charset="0"/>
              <a:buChar char="•"/>
            </a:pPr>
            <a:r>
              <a:rPr lang="en-US" sz="2800" b="0" i="0" dirty="0">
                <a:solidFill>
                  <a:srgbClr val="00000A"/>
                </a:solidFill>
                <a:effectLst/>
              </a:rPr>
              <a:t>Limited Battery Backup</a:t>
            </a:r>
          </a:p>
          <a:p>
            <a:pPr marL="457200" indent="-457200" algn="l">
              <a:buFont typeface="Arial" panose="020B0604020202020204" pitchFamily="34" charset="0"/>
              <a:buChar char="•"/>
            </a:pPr>
            <a:r>
              <a:rPr lang="en-US" sz="2800" b="0" i="0" dirty="0">
                <a:solidFill>
                  <a:srgbClr val="00000A"/>
                </a:solidFill>
                <a:effectLst/>
              </a:rPr>
              <a:t>Maintenance is Expensive</a:t>
            </a:r>
          </a:p>
        </p:txBody>
      </p:sp>
    </p:spTree>
    <p:extLst>
      <p:ext uri="{BB962C8B-B14F-4D97-AF65-F5344CB8AC3E}">
        <p14:creationId xmlns:p14="http://schemas.microsoft.com/office/powerpoint/2010/main" val="27773965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D668CD21-F29C-A4FD-03A3-4509C4BFC583}"/>
              </a:ext>
            </a:extLst>
          </p:cNvPr>
          <p:cNvSpPr>
            <a:spLocks noGrp="1"/>
          </p:cNvSpPr>
          <p:nvPr>
            <p:ph type="title"/>
          </p:nvPr>
        </p:nvSpPr>
        <p:spPr/>
        <p:txBody>
          <a:bodyPr/>
          <a:lstStyle/>
          <a:p>
            <a:r>
              <a:rPr lang="en-IN" sz="4000" dirty="0">
                <a:solidFill>
                  <a:srgbClr val="000000"/>
                </a:solidFill>
                <a:effectLst/>
                <a:latin typeface="Calibri" panose="020F0502020204030204" pitchFamily="34" charset="0"/>
                <a:ea typeface="Times New Roman" panose="02020603050405020304" pitchFamily="18" charset="0"/>
              </a:rPr>
              <a:t>Product Appreciation Assignment</a:t>
            </a:r>
            <a:endParaRPr lang="en-IN" dirty="0"/>
          </a:p>
        </p:txBody>
      </p:sp>
      <p:sp>
        <p:nvSpPr>
          <p:cNvPr id="8" name="Content Placeholder 7">
            <a:extLst>
              <a:ext uri="{FF2B5EF4-FFF2-40B4-BE49-F238E27FC236}">
                <a16:creationId xmlns:a16="http://schemas.microsoft.com/office/drawing/2014/main" xmlns="" id="{82D72871-EEBC-C5E4-C346-0ECCAB430B60}"/>
              </a:ext>
            </a:extLst>
          </p:cNvPr>
          <p:cNvSpPr>
            <a:spLocks noGrp="1"/>
          </p:cNvSpPr>
          <p:nvPr>
            <p:ph idx="1"/>
          </p:nvPr>
        </p:nvSpPr>
        <p:spPr>
          <a:xfrm>
            <a:off x="6096000" y="1374029"/>
            <a:ext cx="5969000" cy="4800600"/>
          </a:xfrm>
        </p:spPr>
        <p:txBody>
          <a:bodyPr/>
          <a:lstStyle/>
          <a:p>
            <a:pPr marL="0" indent="0">
              <a:buNone/>
            </a:pPr>
            <a:r>
              <a:rPr lang="en-US" sz="2000" b="0" i="0" u="none" strike="noStrike" dirty="0">
                <a:solidFill>
                  <a:srgbClr val="00000A"/>
                </a:solidFill>
                <a:effectLst/>
              </a:rPr>
              <a:t>There are many disadvantages of laptop computers, which are given below.</a:t>
            </a:r>
          </a:p>
          <a:p>
            <a:r>
              <a:rPr lang="en-IN" dirty="0"/>
              <a:t>Badly Designed</a:t>
            </a:r>
          </a:p>
          <a:p>
            <a:r>
              <a:rPr lang="en-IN" dirty="0"/>
              <a:t>Not Detailed</a:t>
            </a:r>
          </a:p>
          <a:p>
            <a:r>
              <a:rPr lang="en-IN" dirty="0"/>
              <a:t>Boring</a:t>
            </a:r>
          </a:p>
          <a:p>
            <a:r>
              <a:rPr lang="en-IN" dirty="0"/>
              <a:t>No Pictures</a:t>
            </a:r>
          </a:p>
          <a:p>
            <a:r>
              <a:rPr lang="en-IN" dirty="0"/>
              <a:t>Not Colourful</a:t>
            </a:r>
          </a:p>
          <a:p>
            <a:r>
              <a:rPr lang="en-IN" dirty="0"/>
              <a:t>Not Secure</a:t>
            </a:r>
          </a:p>
          <a:p>
            <a:r>
              <a:rPr lang="en-IN" dirty="0"/>
              <a:t>No Regional Languages</a:t>
            </a:r>
          </a:p>
          <a:p>
            <a:endParaRPr lang="en-IN" dirty="0"/>
          </a:p>
          <a:p>
            <a:endParaRPr lang="en-IN" dirty="0"/>
          </a:p>
        </p:txBody>
      </p:sp>
      <p:sp>
        <p:nvSpPr>
          <p:cNvPr id="4" name="Date Placeholder 3">
            <a:extLst>
              <a:ext uri="{FF2B5EF4-FFF2-40B4-BE49-F238E27FC236}">
                <a16:creationId xmlns:a16="http://schemas.microsoft.com/office/drawing/2014/main" xmlns="" id="{B46A335B-8D5D-DBDE-C069-2543A3F550C2}"/>
              </a:ext>
            </a:extLst>
          </p:cNvPr>
          <p:cNvSpPr>
            <a:spLocks noGrp="1"/>
          </p:cNvSpPr>
          <p:nvPr>
            <p:ph type="dt" sz="half" idx="10"/>
          </p:nvPr>
        </p:nvSpPr>
        <p:spPr/>
        <p:txBody>
          <a:bodyPr/>
          <a:lstStyle/>
          <a:p>
            <a:fld id="{C205BE5B-515E-412D-86C2-B1F3269CA20F}" type="datetime4">
              <a:rPr lang="en-US" smtClean="0"/>
              <a:t>September 15, 2025</a:t>
            </a:fld>
            <a:endParaRPr lang="en-US"/>
          </a:p>
        </p:txBody>
      </p:sp>
      <p:sp>
        <p:nvSpPr>
          <p:cNvPr id="5" name="Footer Placeholder 4">
            <a:extLst>
              <a:ext uri="{FF2B5EF4-FFF2-40B4-BE49-F238E27FC236}">
                <a16:creationId xmlns:a16="http://schemas.microsoft.com/office/drawing/2014/main" xmlns="" id="{63606B1C-AA39-7530-42F8-2AF4A2AF70C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3D074F85-EE15-87C4-E8B6-6A049C1279DB}"/>
              </a:ext>
            </a:extLst>
          </p:cNvPr>
          <p:cNvSpPr>
            <a:spLocks noGrp="1"/>
          </p:cNvSpPr>
          <p:nvPr>
            <p:ph type="sldNum" sz="quarter" idx="12"/>
          </p:nvPr>
        </p:nvSpPr>
        <p:spPr/>
        <p:txBody>
          <a:bodyPr/>
          <a:lstStyle/>
          <a:p>
            <a:fld id="{C4FA3F07-B4E9-4FEB-BC07-B9713C186F28}" type="slidenum">
              <a:rPr lang="en-US" smtClean="0"/>
              <a:t>94</a:t>
            </a:fld>
            <a:endParaRPr lang="en-US"/>
          </a:p>
        </p:txBody>
      </p:sp>
      <p:pic>
        <p:nvPicPr>
          <p:cNvPr id="3" name="Picture 2">
            <a:extLst>
              <a:ext uri="{FF2B5EF4-FFF2-40B4-BE49-F238E27FC236}">
                <a16:creationId xmlns:a16="http://schemas.microsoft.com/office/drawing/2014/main" xmlns="" id="{AB8A0EA9-79B8-EEB0-4B1B-22221A483A5E}"/>
              </a:ext>
            </a:extLst>
          </p:cNvPr>
          <p:cNvPicPr>
            <a:picLocks noChangeAspect="1"/>
          </p:cNvPicPr>
          <p:nvPr/>
        </p:nvPicPr>
        <p:blipFill>
          <a:blip r:embed="rId2"/>
          <a:stretch>
            <a:fillRect/>
          </a:stretch>
        </p:blipFill>
        <p:spPr>
          <a:xfrm>
            <a:off x="116114" y="1230219"/>
            <a:ext cx="5979886" cy="4955429"/>
          </a:xfrm>
          <a:prstGeom prst="rect">
            <a:avLst/>
          </a:prstGeom>
        </p:spPr>
      </p:pic>
    </p:spTree>
    <p:extLst>
      <p:ext uri="{BB962C8B-B14F-4D97-AF65-F5344CB8AC3E}">
        <p14:creationId xmlns:p14="http://schemas.microsoft.com/office/powerpoint/2010/main" val="3423096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C1FD7E-01C0-6290-E767-6391FC152C10}"/>
              </a:ext>
            </a:extLst>
          </p:cNvPr>
          <p:cNvSpPr>
            <a:spLocks noGrp="1"/>
          </p:cNvSpPr>
          <p:nvPr>
            <p:ph type="title"/>
          </p:nvPr>
        </p:nvSpPr>
        <p:spPr/>
        <p:txBody>
          <a:bodyPr/>
          <a:lstStyle/>
          <a:p>
            <a:r>
              <a:rPr lang="en-IN" dirty="0"/>
              <a:t>Assignment</a:t>
            </a:r>
          </a:p>
        </p:txBody>
      </p:sp>
      <p:pic>
        <p:nvPicPr>
          <p:cNvPr id="8" name="Content Placeholder 7">
            <a:extLst>
              <a:ext uri="{FF2B5EF4-FFF2-40B4-BE49-F238E27FC236}">
                <a16:creationId xmlns:a16="http://schemas.microsoft.com/office/drawing/2014/main" xmlns="" id="{D0C41C03-A8A9-F8E0-0497-BA66B56E5C30}"/>
              </a:ext>
            </a:extLst>
          </p:cNvPr>
          <p:cNvPicPr>
            <a:picLocks noGrp="1" noChangeAspect="1"/>
          </p:cNvPicPr>
          <p:nvPr>
            <p:ph idx="1"/>
          </p:nvPr>
        </p:nvPicPr>
        <p:blipFill>
          <a:blip r:embed="rId2"/>
          <a:stretch>
            <a:fillRect/>
          </a:stretch>
        </p:blipFill>
        <p:spPr>
          <a:xfrm>
            <a:off x="2362200" y="1230220"/>
            <a:ext cx="6477000" cy="5110256"/>
          </a:xfrm>
        </p:spPr>
      </p:pic>
      <p:sp>
        <p:nvSpPr>
          <p:cNvPr id="4" name="Date Placeholder 3">
            <a:extLst>
              <a:ext uri="{FF2B5EF4-FFF2-40B4-BE49-F238E27FC236}">
                <a16:creationId xmlns:a16="http://schemas.microsoft.com/office/drawing/2014/main" xmlns="" id="{92D78A17-1142-7553-FA55-FD79481053B3}"/>
              </a:ext>
            </a:extLst>
          </p:cNvPr>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a:extLst>
              <a:ext uri="{FF2B5EF4-FFF2-40B4-BE49-F238E27FC236}">
                <a16:creationId xmlns:a16="http://schemas.microsoft.com/office/drawing/2014/main" xmlns="" id="{BAB0177A-3C88-1913-3520-1E3B62B9ECD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xmlns="" id="{04F11518-1957-59F0-EF40-ED390DE3BC97}"/>
              </a:ext>
            </a:extLst>
          </p:cNvPr>
          <p:cNvSpPr>
            <a:spLocks noGrp="1"/>
          </p:cNvSpPr>
          <p:nvPr>
            <p:ph type="sldNum" sz="quarter" idx="12"/>
          </p:nvPr>
        </p:nvSpPr>
        <p:spPr/>
        <p:txBody>
          <a:bodyPr/>
          <a:lstStyle/>
          <a:p>
            <a:fld id="{C4FA3F07-B4E9-4FEB-BC07-B9713C186F28}" type="slidenum">
              <a:rPr lang="en-US" smtClean="0"/>
              <a:pPr/>
              <a:t>95</a:t>
            </a:fld>
            <a:endParaRPr lang="en-US" dirty="0"/>
          </a:p>
        </p:txBody>
      </p:sp>
    </p:spTree>
    <p:extLst>
      <p:ext uri="{BB962C8B-B14F-4D97-AF65-F5344CB8AC3E}">
        <p14:creationId xmlns:p14="http://schemas.microsoft.com/office/powerpoint/2010/main" val="3434638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 and WIL Scenario</a:t>
            </a: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96</a:t>
            </a:fld>
            <a:endParaRPr lang="en-US" dirty="0"/>
          </a:p>
        </p:txBody>
      </p:sp>
    </p:spTree>
    <p:extLst>
      <p:ext uri="{BB962C8B-B14F-4D97-AF65-F5344CB8AC3E}">
        <p14:creationId xmlns:p14="http://schemas.microsoft.com/office/powerpoint/2010/main" val="41752560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97</a:t>
            </a:fld>
            <a:endParaRPr lang="en-US" dirty="0"/>
          </a:p>
        </p:txBody>
      </p:sp>
    </p:spTree>
    <p:extLst>
      <p:ext uri="{BB962C8B-B14F-4D97-AF65-F5344CB8AC3E}">
        <p14:creationId xmlns:p14="http://schemas.microsoft.com/office/powerpoint/2010/main" val="37922752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F6C643BA-ACA1-44BF-9071-763295A35907}"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98</a:t>
            </a:fld>
            <a:endParaRPr lang="en-US" dirty="0"/>
          </a:p>
        </p:txBody>
      </p:sp>
    </p:spTree>
    <p:extLst>
      <p:ext uri="{BB962C8B-B14F-4D97-AF65-F5344CB8AC3E}">
        <p14:creationId xmlns:p14="http://schemas.microsoft.com/office/powerpoint/2010/main" val="29796978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67201" y="2362201"/>
            <a:ext cx="4379913" cy="1500187"/>
          </a:xfrm>
        </p:spPr>
        <p:txBody>
          <a:bodyPr>
            <a:normAutofit fontScale="92500"/>
          </a:bodyPr>
          <a:lstStyle/>
          <a:p>
            <a:r>
              <a:rPr lang="en-US" sz="6000" dirty="0">
                <a:latin typeface="Adobe Arabic" pitchFamily="18" charset="-78"/>
                <a:cs typeface="Adobe Arabic" pitchFamily="18" charset="-78"/>
              </a:rPr>
              <a:t>THANK YOU</a:t>
            </a:r>
          </a:p>
        </p:txBody>
      </p:sp>
      <p:sp>
        <p:nvSpPr>
          <p:cNvPr id="4" name="Date Placeholder 3"/>
          <p:cNvSpPr>
            <a:spLocks noGrp="1"/>
          </p:cNvSpPr>
          <p:nvPr>
            <p:ph type="dt" sz="half" idx="10"/>
          </p:nvPr>
        </p:nvSpPr>
        <p:spPr/>
        <p:txBody>
          <a:bodyPr/>
          <a:lstStyle/>
          <a:p>
            <a:fld id="{C205BE5B-515E-412D-86C2-B1F3269CA20F}" type="datetime4">
              <a:rPr lang="en-US" smtClean="0"/>
              <a:t>September 15,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t>99</a:t>
            </a:fld>
            <a:endParaRPr lang="en-US"/>
          </a:p>
        </p:txBody>
      </p:sp>
      <p:cxnSp>
        <p:nvCxnSpPr>
          <p:cNvPr id="8" name="Straight Connector 7"/>
          <p:cNvCxnSpPr/>
          <p:nvPr/>
        </p:nvCxnSpPr>
        <p:spPr>
          <a:xfrm>
            <a:off x="4267200" y="3810000"/>
            <a:ext cx="3581400" cy="0"/>
          </a:xfrm>
          <a:prstGeom prst="line">
            <a:avLst/>
          </a:prstGeom>
          <a:ln w="25400">
            <a:solidFill>
              <a:schemeClr val="tx1"/>
            </a:solidFill>
          </a:ln>
          <a:effectLst>
            <a:glow rad="635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471140"/>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418DA3C-D7BF-447C-A2EA-2B3F4D5FA584}">
  <we:reference id="a3b40b4f-8edf-490e-9df1-7e66f93912bf" version="1.2.0.0" store="EXCatalog" storeType="EXCatalog"/>
  <we:alternateReferences>
    <we:reference id="WA104380526" version="1.2.0.0" store="en-IN"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1948</TotalTime>
  <Words>9089</Words>
  <Application>Microsoft Office PowerPoint</Application>
  <PresentationFormat>Widescreen</PresentationFormat>
  <Paragraphs>1156</Paragraphs>
  <Slides>99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Adobe Arabic</vt:lpstr>
      <vt:lpstr>Arial</vt:lpstr>
      <vt:lpstr>Arial-BoldMT</vt:lpstr>
      <vt:lpstr>Calibri</vt:lpstr>
      <vt:lpstr>Times New Roman</vt:lpstr>
      <vt:lpstr>Wingdings</vt:lpstr>
      <vt:lpstr>Office Theme</vt:lpstr>
      <vt:lpstr>            Department of Computer Science &amp; Business Systems   SUBJECT: Usability Design of Software Applications Subject Code:   Topic Name: Usability Design of Software Applications IV year, Sec: A </vt:lpstr>
      <vt:lpstr>Agenda</vt:lpstr>
      <vt:lpstr>Which phone do you Prefer ???</vt:lpstr>
      <vt:lpstr>What is User Centered Design?</vt:lpstr>
      <vt:lpstr>UCD Principles</vt:lpstr>
      <vt:lpstr>What is the difference between software engineering and interaction design ??</vt:lpstr>
      <vt:lpstr>What is the difference between software engineering and interaction design ??</vt:lpstr>
      <vt:lpstr>What is the difference between software engineering and interaction design ??</vt:lpstr>
      <vt:lpstr>The Components of Interaction Design</vt:lpstr>
      <vt:lpstr>Who Is Involved in Interaction Design?</vt:lpstr>
      <vt:lpstr>Who Is Involved in Interaction Design? (Contd..)</vt:lpstr>
      <vt:lpstr>Interaction Design Consultants</vt:lpstr>
      <vt:lpstr>Interaction Design Consultants</vt:lpstr>
      <vt:lpstr>Interaction Design Consultants</vt:lpstr>
      <vt:lpstr>ACTIVITY</vt:lpstr>
      <vt:lpstr>The User Experience (UX)</vt:lpstr>
      <vt:lpstr>The User Experience (UX)</vt:lpstr>
      <vt:lpstr>The User Experience (UX)</vt:lpstr>
      <vt:lpstr>The User Experience (UX)</vt:lpstr>
      <vt:lpstr>The User Experience (UX)</vt:lpstr>
      <vt:lpstr>The User Experience (UX)</vt:lpstr>
      <vt:lpstr>Interaction Design and the User Experience</vt:lpstr>
      <vt:lpstr>Interaction Design and the User Experience</vt:lpstr>
      <vt:lpstr>Interaction Design and the User Experience</vt:lpstr>
      <vt:lpstr>Interaction Design and the User Experience</vt:lpstr>
      <vt:lpstr>Interaction Design and the User Experience</vt:lpstr>
      <vt:lpstr>Interaction Design and the User Experience</vt:lpstr>
      <vt:lpstr>Interaction Design and the User Experience</vt:lpstr>
      <vt:lpstr>Interaction Design and the User Experience</vt:lpstr>
      <vt:lpstr>Interaction Design and the User Experience</vt:lpstr>
      <vt:lpstr>Interaction Design and the User Experience</vt:lpstr>
      <vt:lpstr>User Experience Goals</vt:lpstr>
      <vt:lpstr>User Experience Goals</vt:lpstr>
      <vt:lpstr>Design principles</vt:lpstr>
      <vt:lpstr>Design principles</vt:lpstr>
      <vt:lpstr>Design principles</vt:lpstr>
      <vt:lpstr>Design principles</vt:lpstr>
      <vt:lpstr>Design principles</vt:lpstr>
      <vt:lpstr>Design principles</vt:lpstr>
      <vt:lpstr>Design principles</vt:lpstr>
      <vt:lpstr>Design principles</vt:lpstr>
      <vt:lpstr>Cognition</vt:lpstr>
      <vt:lpstr>Cognition</vt:lpstr>
      <vt:lpstr>Cognition</vt:lpstr>
      <vt:lpstr>Cognition - Attention</vt:lpstr>
      <vt:lpstr>Cognition - Attention</vt:lpstr>
      <vt:lpstr>Cognition - Attention</vt:lpstr>
      <vt:lpstr>Cognition - Attention</vt:lpstr>
      <vt:lpstr>Cognition - Attention</vt:lpstr>
      <vt:lpstr>Cognition - Attention</vt:lpstr>
      <vt:lpstr>Cognition - Attention</vt:lpstr>
      <vt:lpstr>Cognition - Attention</vt:lpstr>
      <vt:lpstr>Cognition - Perception</vt:lpstr>
      <vt:lpstr>Cognition - Perception</vt:lpstr>
      <vt:lpstr>Cognition - Perception</vt:lpstr>
      <vt:lpstr>Cognition- Memory</vt:lpstr>
      <vt:lpstr>Cognition- Memory</vt:lpstr>
      <vt:lpstr>Cognition- Memory</vt:lpstr>
      <vt:lpstr>Cognition- Memory</vt:lpstr>
      <vt:lpstr>Cognition- Memory</vt:lpstr>
      <vt:lpstr>Cognition- Memory</vt:lpstr>
      <vt:lpstr>Cognition- Memory</vt:lpstr>
      <vt:lpstr>Cognition - Learning</vt:lpstr>
      <vt:lpstr>Cognition - Learning</vt:lpstr>
      <vt:lpstr>Cognition - Learning</vt:lpstr>
      <vt:lpstr>Cognition - Learning</vt:lpstr>
      <vt:lpstr>Cognition - Learning</vt:lpstr>
      <vt:lpstr>Cognition-Reading, speaking, and listening </vt:lpstr>
      <vt:lpstr>Cognition-Reading, speaking, and listening </vt:lpstr>
      <vt:lpstr>Cognition-Reading, speaking, and listening </vt:lpstr>
      <vt:lpstr>Cognition-Reading, speaking, and listening </vt:lpstr>
      <vt:lpstr>Cognition - Reflective Cognition</vt:lpstr>
      <vt:lpstr>Cognition - Reflective Cognition</vt:lpstr>
      <vt:lpstr>Cognition - Reflective Cognition</vt:lpstr>
      <vt:lpstr>Cognition - Reflective Cognition</vt:lpstr>
      <vt:lpstr>Cognition - Reflective Cognition</vt:lpstr>
      <vt:lpstr>Cognition - Reflective Cognition</vt:lpstr>
      <vt:lpstr>Cognitive Framework</vt:lpstr>
      <vt:lpstr>Cognitive Framework</vt:lpstr>
      <vt:lpstr>Cognitive Framework</vt:lpstr>
      <vt:lpstr>Cognitive Framework</vt:lpstr>
      <vt:lpstr>Cognitive Framework</vt:lpstr>
      <vt:lpstr>Cognitive Framework</vt:lpstr>
      <vt:lpstr>Cognitive Framework</vt:lpstr>
      <vt:lpstr>Cognitive Framework</vt:lpstr>
      <vt:lpstr>Cognitive Framework</vt:lpstr>
      <vt:lpstr>Cognitive Framework</vt:lpstr>
      <vt:lpstr>Cognitive Framework</vt:lpstr>
      <vt:lpstr>Cognitive Framework</vt:lpstr>
      <vt:lpstr>Product Appreciation Assignment – Evaluating the product from user-centered design aspects such as functionality, ease of use, ergonomics, and aesthetics.</vt:lpstr>
      <vt:lpstr>Product Appreciation Assignment</vt:lpstr>
      <vt:lpstr>Product Appreciation Assignment</vt:lpstr>
      <vt:lpstr>Product Appreciation Assignment</vt:lpstr>
      <vt:lpstr>Product Appreciation Assignment</vt:lpstr>
      <vt:lpstr>Assignment</vt:lpstr>
      <vt:lpstr>WIT and WIL Scenario</vt:lpstr>
      <vt:lpstr>Practice Questions</vt:lpstr>
      <vt:lpstr>References</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rishabh ohri</dc:creator>
  <cp:lastModifiedBy>Microsoft account</cp:lastModifiedBy>
  <cp:revision>287</cp:revision>
  <dcterms:created xsi:type="dcterms:W3CDTF">2020-06-24T18:00:23Z</dcterms:created>
  <dcterms:modified xsi:type="dcterms:W3CDTF">2025-09-15T02:31:36Z</dcterms:modified>
</cp:coreProperties>
</file>